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2"/>
  </p:notesMasterIdLst>
  <p:sldIdLst>
    <p:sldId id="256" r:id="rId5"/>
    <p:sldId id="257" r:id="rId6"/>
    <p:sldId id="258" r:id="rId7"/>
    <p:sldId id="260" r:id="rId8"/>
    <p:sldId id="294" r:id="rId9"/>
    <p:sldId id="262" r:id="rId10"/>
    <p:sldId id="264" r:id="rId11"/>
    <p:sldId id="265" r:id="rId12"/>
    <p:sldId id="269" r:id="rId13"/>
    <p:sldId id="298" r:id="rId14"/>
    <p:sldId id="266" r:id="rId15"/>
    <p:sldId id="296" r:id="rId16"/>
    <p:sldId id="297" r:id="rId17"/>
    <p:sldId id="295" r:id="rId18"/>
    <p:sldId id="272" r:id="rId19"/>
    <p:sldId id="273" r:id="rId20"/>
    <p:sldId id="274" r:id="rId21"/>
    <p:sldId id="275" r:id="rId22"/>
    <p:sldId id="276" r:id="rId23"/>
    <p:sldId id="277" r:id="rId24"/>
    <p:sldId id="286" r:id="rId25"/>
    <p:sldId id="279" r:id="rId26"/>
    <p:sldId id="280" r:id="rId27"/>
    <p:sldId id="281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DengXian" panose="02010600030101010101" pitchFamily="2" charset="-122"/>
      <p:regular r:id="rId38"/>
      <p:bold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Raleway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988"/>
    <a:srgbClr val="59595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5DA5E-7A51-43ED-938F-6A8EF7818B34}" v="3" dt="2025-05-27T12:07:54.920"/>
  </p1510:revLst>
</p1510:revInfo>
</file>

<file path=ppt/tableStyles.xml><?xml version="1.0" encoding="utf-8"?>
<a:tblStyleLst xmlns:a="http://schemas.openxmlformats.org/drawingml/2006/main" def="{4BC0F95E-37E2-4CEB-9F95-215C66DCFCB3}">
  <a:tblStyle styleId="{4BC0F95E-37E2-4CEB-9F95-215C66DCFC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5" autoAdjust="0"/>
    <p:restoredTop sz="94513" autoAdjust="0"/>
  </p:normalViewPr>
  <p:slideViewPr>
    <p:cSldViewPr snapToGrid="0">
      <p:cViewPr>
        <p:scale>
          <a:sx n="100" d="100"/>
          <a:sy n="100" d="100"/>
        </p:scale>
        <p:origin x="703" y="3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Hello everyone</a:t>
            </a:r>
            <a:endParaRPr lang="en-CA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I'm Zubeka Dang, student from Seneca Polytechnic.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I'm presenting our paper 'Unsupervised Feature Selection Using Orthogonally Constrained Matrix Factorization with Hessian Regularization and Non-Convex Sparsity.'</a:t>
            </a:r>
            <a:endParaRPr lang="en-CA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To handle outliers in the objective, we replace the Frobenius loss with the row-sparse ℓ₂,₁ norm: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Because Frobenius loss </a:t>
            </a:r>
            <a:r>
              <a:rPr lang="en-US" dirty="0"/>
              <a:t>squares every residual, so a few huge errors (outliers) dominate the objective.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With ℓ₂,₁ , </a:t>
            </a:r>
            <a:r>
              <a:rPr lang="en-US" dirty="0"/>
              <a:t>for each sample we take its residual length (ℓ₂), then add those lengths linearly (ℓ₁).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And </a:t>
            </a:r>
            <a:r>
              <a:rPr lang="en-US" dirty="0"/>
              <a:t>linear growth caps outlier influence, keeps the model focused on the clean majority, and yields more stable feature selection.</a:t>
            </a:r>
          </a:p>
        </p:txBody>
      </p:sp>
    </p:spTree>
    <p:extLst>
      <p:ext uri="{BB962C8B-B14F-4D97-AF65-F5344CB8AC3E}">
        <p14:creationId xmlns:p14="http://schemas.microsoft.com/office/powerpoint/2010/main" val="1609952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71a7b939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Google Shape;211;g3571a7b939d_1_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None/>
                </a:pPr>
                <a:r>
                  <a:rPr lang="en-US" sz="4800" dirty="0"/>
                  <a:t>One of the biggest problems with projection or </a:t>
                </a:r>
                <a:r>
                  <a:rPr lang="en-GB" sz="4800" dirty="0"/>
                  <a:t>dimensionality reduction </a:t>
                </a:r>
                <a:r>
                  <a:rPr lang="en-US" sz="4800" dirty="0"/>
                  <a:t>methods is that we might lose the data’s intrinsic geometry.  If two samples are close in the original high-dimensional space, their relative shape and distance should remain the same after projection. </a:t>
                </a:r>
              </a:p>
              <a:p>
                <a:pPr>
                  <a:buNone/>
                </a:pPr>
                <a:r>
                  <a:rPr lang="en-US" sz="4800" dirty="0"/>
                  <a:t>To preserve this structure, we apply a structure-learning optimization. </a:t>
                </a:r>
              </a:p>
              <a:p>
                <a:pPr>
                  <a:buNone/>
                </a:pPr>
                <a:r>
                  <a:rPr lang="en-US" sz="4800" dirty="0"/>
                  <a:t>A common choice is </a:t>
                </a:r>
                <a:r>
                  <a:rPr lang="en-US" sz="4800" b="1" dirty="0"/>
                  <a:t>Laplacian regularization</a:t>
                </a:r>
                <a:r>
                  <a:rPr lang="en-US" sz="4800" dirty="0"/>
                  <a:t>: by connecting nearby samples in a graph and penalizing large differences between neighbors, it preserves first-order and edge-length geometry. </a:t>
                </a:r>
              </a:p>
              <a:p>
                <a:pPr>
                  <a:buNone/>
                </a:pPr>
                <a:r>
                  <a:rPr lang="en-US" sz="4800" dirty="0"/>
                  <a:t>However, the Laplacian has two limitations. First, it assume straight-line (geodesic) distances, ignoring manifold curvature</a:t>
                </a:r>
                <a:r>
                  <a:rPr lang="en-US" sz="4800"/>
                  <a:t>. Second</a:t>
                </a:r>
                <a:r>
                  <a:rPr lang="en-US" sz="4800" dirty="0"/>
                  <a:t>, its null space contains only constant functions, so it cannot capture the sudden bends or twists often seen in real data.</a:t>
                </a:r>
              </a:p>
              <a:p>
                <a:pPr marL="158750" indent="0">
                  <a:buNone/>
                </a:pPr>
                <a:r>
                  <a:rPr lang="en-US" sz="4800" dirty="0"/>
                  <a:t>To overcome these issues, we use Hessian regularization instead. By considering second-order information—local curvature—the Hessian discourages sharp twists and better preserves the manifold’s true geometry, leading to more reliable feature selection.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1" name="Google Shape;211;g3571a7b939d_1_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As we know, Regularization is crucial for structure learning, and robust model stability and generalization.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Here, we </a:t>
                </a:r>
                <a:r>
                  <a:rPr lang="en-CA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especially 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add Hessian Regularization to the objective, instead of Laplacian regularization because Laplacian has two key limitations: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Geodesic limitation: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Laplacian assumes straight-line distances, ignoring actual manifold curvature.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Null space limitation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of Laplacian means it only preserves constant functions, </a:t>
                </a:r>
                <a:r>
                  <a:rPr lang="en-CA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which is too restrictive for capturing complex manifold structures in high-dimensional data. </a:t>
                </a:r>
              </a:p>
              <a:p>
                <a:pPr marL="0" marR="0" lvl="0" indent="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None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Hessian regularization addresses these limitations by considering second-order local curvatures, </a:t>
                </a:r>
                <a:r>
                  <a:rPr lang="en-US" sz="3200" dirty="0"/>
                  <a:t>forces </a:t>
                </a:r>
                <a:r>
                  <a:rPr lang="en-US" sz="3200" i="0" dirty="0">
                    <a:latin typeface="Cambria Math" panose="02040503050406030204" pitchFamily="18" charset="0"/>
                  </a:rPr>
                  <a:t>𝑋𝑊</a:t>
                </a:r>
                <a:r>
                  <a:rPr lang="en-US" sz="3200" dirty="0"/>
                  <a:t> to keep the </a:t>
                </a:r>
                <a:r>
                  <a:rPr lang="en-US" sz="3200" b="1" dirty="0"/>
                  <a:t>local curvature of the data manifold</a:t>
                </a:r>
                <a:r>
                  <a:rPr lang="en-US" sz="3200" dirty="0"/>
                  <a:t>, giving better structure preservation than a Laplacian alone.</a:t>
                </a: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Fallback>
      </mc:AlternateContent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To enforce sparsity,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1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𝑙</m:t>
                        </m:r>
                      </m:e>
                      <m:sub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2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lang="en-US" sz="11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​</a:t>
                </a:r>
                <a:r>
                  <a:rPr lang="en-CA" dirty="0"/>
                  <a:t>​-quasi-norm </a:t>
                </a:r>
                <a:r>
                  <a:rPr lang="en-US" sz="1100" b="0" i="0" u="none" strike="noStrike" cap="none" baseline="0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with p in between 0 and 1, is often used. 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1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𝑙</m:t>
                        </m:r>
                      </m:e>
                      <m:sub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2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lang="en-US" sz="11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-norm is non-convex,</a:t>
                </a:r>
                <a:r>
                  <a:rPr lang="en-US" sz="1100" b="0" i="0" u="none" strike="noStrike" cap="none" baseline="0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not</a:t>
                </a:r>
                <a:r>
                  <a:rPr lang="en-US" dirty="0"/>
                  <a:t> Lipschitz-continuous at the origin, which makes global minimization difficult.</a:t>
                </a:r>
                <a:endParaRPr lang="en-US" sz="1100" b="0" i="0" u="none" strike="noStrike" cap="none" dirty="0">
                  <a:solidFill>
                    <a:srgbClr val="000000"/>
                  </a:solidFill>
                  <a:effectLst/>
                  <a:latin typeface="Arial"/>
                  <a:ea typeface="Arial"/>
                  <a:cs typeface="Arial"/>
                  <a:sym typeface="Arial"/>
                </a:endParaRPr>
              </a:p>
              <a:p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CA" dirty="0"/>
                  <a:t>Instead, we 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use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𝑙</m:t>
                        </m:r>
                      </m:e>
                      <m:sub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2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1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−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​-norm. 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It’s the difference between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𝑙</m:t>
                        </m:r>
                      </m:e>
                      <m:sub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2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​-norm 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which promotes sparsity</a:t>
                </a:r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and Frobenius norm 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that preserves magnitude</a:t>
                </a:r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  <a:endParaRPr lang="en-CA" sz="1100" b="0" i="0" u="none" strike="noStrike" cap="none" dirty="0">
                  <a:solidFill>
                    <a:srgbClr val="000000"/>
                  </a:solidFill>
                  <a:effectLst/>
                  <a:latin typeface="Arial"/>
                  <a:ea typeface="Arial"/>
                  <a:cs typeface="Arial"/>
                  <a:sym typeface="Arial"/>
                </a:endParaRPr>
              </a:p>
              <a:p>
                <a:r>
                  <a:rPr lang="en-CA" sz="1100" b="0" u="none" strike="noStrike" cap="none" dirty="0">
                    <a:solidFill>
                      <a:srgbClr val="000000"/>
                    </a:solidFill>
                    <a:effectLst/>
                    <a:ea typeface="Arial"/>
                    <a:cs typeface="Arial"/>
                    <a:sym typeface="Arial"/>
                  </a:rPr>
                  <a:t>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1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𝑙</m:t>
                        </m:r>
                      </m:e>
                      <m:sub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2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1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−</m:t>
                        </m:r>
                        <m:r>
                          <a:rPr lang="en-US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​-norm </a:t>
                </a:r>
                <a:r>
                  <a:rPr lang="en-US" dirty="0"/>
                  <a:t>is still </a:t>
                </a:r>
                <a:r>
                  <a:rPr lang="en-US" b="1" dirty="0"/>
                  <a:t>non-convex,</a:t>
                </a:r>
                <a:r>
                  <a:rPr lang="en-US" b="1" baseline="0" dirty="0"/>
                  <a:t> </a:t>
                </a:r>
                <a:r>
                  <a:rPr lang="en-US" b="1" dirty="0"/>
                  <a:t> </a:t>
                </a:r>
                <a:r>
                  <a:rPr lang="en-US" b="0" dirty="0"/>
                  <a:t>it’s </a:t>
                </a:r>
                <a:r>
                  <a:rPr lang="en-US" b="1" dirty="0"/>
                  <a:t>Lipschitz-continuous</a:t>
                </a:r>
                <a:r>
                  <a:rPr lang="en-US" dirty="0"/>
                  <a:t>; allowing stable gradient-based updates. And</a:t>
                </a:r>
                <a:r>
                  <a:rPr lang="en-US" baseline="0" dirty="0"/>
                  <a:t> giving a</a:t>
                </a:r>
                <a:r>
                  <a:rPr lang="en-US" dirty="0"/>
                  <a:t> </a:t>
                </a:r>
                <a:r>
                  <a:rPr lang="en-US" b="1" dirty="0"/>
                  <a:t>stronger group-sparsity</a:t>
                </a:r>
                <a:r>
                  <a:rPr lang="en-US" dirty="0"/>
                  <a:t> than ℓ2,1-norm</a:t>
                </a:r>
                <a:r>
                  <a:rPr lang="en-US" baseline="0" dirty="0"/>
                  <a:t> </a:t>
                </a:r>
                <a:r>
                  <a:rPr lang="en-US" dirty="0"/>
                  <a:t>alone.</a:t>
                </a:r>
                <a:endParaRPr lang="en-CA" sz="1100" b="0" i="0" u="none" strike="noStrike" cap="none" dirty="0">
                  <a:solidFill>
                    <a:srgbClr val="000000"/>
                  </a:solidFill>
                  <a:effectLst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To enforce sparsity, 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we use the </a:t>
                </a:r>
                <a:r>
                  <a:rPr lang="en-US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𝑙</a:t>
                </a:r>
                <a:r>
                  <a:rPr lang="en-CA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_(</a:t>
                </a:r>
                <a:r>
                  <a:rPr lang="en-US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2,1−2</a:t>
                </a:r>
                <a:r>
                  <a:rPr lang="en-CA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)</a:t>
                </a:r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​-norm. 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It’s the difference between the </a:t>
                </a:r>
                <a:r>
                  <a:rPr lang="en-US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𝑙</a:t>
                </a:r>
                <a:r>
                  <a:rPr lang="en-CA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_</a:t>
                </a:r>
                <a:r>
                  <a:rPr lang="en-US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2,1</a:t>
                </a:r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​-norm (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which promotes sparsity</a:t>
                </a:r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) and </a:t>
                </a:r>
                <a:r>
                  <a:rPr lang="en-US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𝑙</a:t>
                </a:r>
                <a:r>
                  <a:rPr lang="en-CA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_</a:t>
                </a:r>
                <a:r>
                  <a:rPr lang="en-US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2,2</a:t>
                </a:r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​-norm (Frobenius norm 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that preserves magnitude</a:t>
                </a:r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). </a:t>
                </a:r>
                <a:endParaRPr lang="en-CA" sz="1100" b="0" i="0" u="none" strike="noStrike" cap="none" dirty="0">
                  <a:solidFill>
                    <a:srgbClr val="000000"/>
                  </a:solidFill>
                  <a:effectLst/>
                  <a:latin typeface="Arial"/>
                  <a:ea typeface="Arial"/>
                  <a:cs typeface="Arial"/>
                  <a:sym typeface="Arial"/>
                </a:endParaRPr>
              </a:p>
              <a:p>
                <a:r>
                  <a:rPr lang="en-US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𝑙</a:t>
                </a:r>
                <a:r>
                  <a:rPr lang="en-CA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_(</a:t>
                </a:r>
                <a:r>
                  <a:rPr lang="en-US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2,1−2</a:t>
                </a:r>
                <a:r>
                  <a:rPr lang="en-CA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)</a:t>
                </a:r>
                <a:r>
                  <a:rPr lang="en-US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​-norm </a:t>
                </a:r>
                <a:r>
                  <a:rPr lang="en-US" dirty="0"/>
                  <a:t>is </a:t>
                </a:r>
                <a:r>
                  <a:rPr lang="en-US" b="1" dirty="0"/>
                  <a:t>non-convex yet Lipschitz-continuous</a:t>
                </a:r>
                <a:r>
                  <a:rPr lang="en-US" dirty="0"/>
                  <a:t>; via the CCCP trick it gives a close approximation to the row-counting ℓ2,0 while still allowing gradient-based updates. This yields a </a:t>
                </a:r>
                <a:r>
                  <a:rPr lang="en-US" b="1" dirty="0"/>
                  <a:t>sharper group-sparsity</a:t>
                </a:r>
                <a:r>
                  <a:rPr lang="en-US" dirty="0"/>
                  <a:t> than the usual ℓ2,1</a:t>
                </a:r>
                <a:r>
                  <a:rPr lang="en-US" baseline="0" dirty="0"/>
                  <a:t> </a:t>
                </a:r>
                <a:r>
                  <a:rPr lang="en-US" dirty="0"/>
                  <a:t>alone.</a:t>
                </a:r>
                <a:endParaRPr lang="en-CA" sz="1100" b="0" i="0" u="none" strike="noStrike" cap="none" dirty="0">
                  <a:solidFill>
                    <a:srgbClr val="000000"/>
                  </a:solidFill>
                  <a:effectLst/>
                  <a:latin typeface="Arial"/>
                  <a:ea typeface="Arial"/>
                  <a:cs typeface="Arial"/>
                  <a:sym typeface="Arial"/>
                </a:endParaRPr>
              </a:p>
              <a:p>
                <a:endParaRPr lang="en-CA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274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8750" indent="0">
                  <a:buNone/>
                </a:pP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To handle the non-convexity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ar-AE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𝑙</m:t>
                        </m:r>
                      </m:e>
                      <m:sub>
                        <m:r>
                          <a:rPr lang="ar-AE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2</m:t>
                        </m:r>
                        <m:r>
                          <a:rPr lang="ar-AE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lang="ar-AE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1</m:t>
                        </m:r>
                        <m:r>
                          <a:rPr lang="ar-AE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−</m:t>
                        </m:r>
                        <m:r>
                          <a:rPr lang="ar-AE" sz="11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​-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norm, we use the </a:t>
                </a:r>
                <a:r>
                  <a:rPr lang="en-CA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Concave-Convex Procedure (CCCP)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</a:p>
              <a:p>
                <a:pPr marL="158750" indent="0">
                  <a:buNone/>
                </a:pP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This method breaks a non-convex problem into convex and concave parts and solves it iteratively. </a:t>
                </a:r>
              </a:p>
              <a:p>
                <a:pPr marL="158750" indent="0">
                  <a:buNone/>
                </a:pP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general, </a:t>
                </a:r>
                <a14:m>
                  <m:oMath xmlns:m="http://schemas.openxmlformats.org/officeDocument/2006/math">
                    <m:r>
                      <a:rPr lang="en-CA" sz="11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ar-AE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ar-AE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CA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ar-AE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ar-AE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are two convex functions,</a:t>
                </a:r>
                <a:r>
                  <a:rPr lang="en-CA" sz="1100" kern="100" baseline="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but their difference Z is non-convex.</a:t>
                </a:r>
              </a:p>
              <a:p>
                <a:pPr marL="158750" indent="0">
                  <a:buNone/>
                </a:pPr>
                <a14:m>
                  <m:oMath xmlns:m="http://schemas.openxmlformats.org/officeDocument/2006/math">
                    <m:r>
                      <a:rPr lang="en-CA" sz="11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  <m:d>
                      <m:dPr>
                        <m:ctrlPr>
                          <a:rPr lang="ar-AE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ar-AE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remains nonconvex unless </a:t>
                </a:r>
                <a14:m>
                  <m:oMath xmlns:m="http://schemas.openxmlformats.org/officeDocument/2006/math">
                    <m:r>
                      <a:rPr lang="en-CA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CA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CA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CA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affine.</a:t>
                </a:r>
                <a:r>
                  <a:rPr lang="en-CA" sz="1100" kern="100" baseline="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To address this, </a:t>
                </a: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CCCP approximates </a:t>
                </a:r>
                <a14:m>
                  <m:oMath xmlns:m="http://schemas.openxmlformats.org/officeDocument/2006/math">
                    <m:r>
                      <a:rPr lang="en-US" sz="1100" b="0" i="0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CA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CA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CA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CA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with its linearized form, converting the original problem into a sequence of convex optimization steps. </a:t>
                </a:r>
                <a:endParaRPr lang="en-CA" sz="1100" b="0" i="0" u="none" strike="noStrike" cap="none" dirty="0">
                  <a:solidFill>
                    <a:srgbClr val="000000"/>
                  </a:solidFill>
                  <a:effectLst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58750" indent="0">
                  <a:buNone/>
                </a:pPr>
                <a:endParaRPr lang="en-CA" sz="1100" b="0" i="0" u="none" strike="noStrike" cap="none" dirty="0">
                  <a:solidFill>
                    <a:srgbClr val="000000"/>
                  </a:solidFill>
                  <a:effectLst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8750" indent="0">
                  <a:buNone/>
                </a:pP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To handle the non-convexity of </a:t>
                </a:r>
                <a:r>
                  <a:rPr lang="ar-AE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𝑙_(2,1−2)</a:t>
                </a:r>
                <a:r>
                  <a:rPr lang="ar-AE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​-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norm, we use the </a:t>
                </a:r>
                <a:r>
                  <a:rPr lang="en-CA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Concave-Convex Procedure (CCCP)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</a:p>
              <a:p>
                <a:pPr marL="158750" indent="0">
                  <a:buNone/>
                </a:pP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This method decomposes a difficult problem into convex and concave parts and solves it </a:t>
                </a:r>
                <a:r>
                  <a:rPr lang="en-CA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iteratively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</a:p>
              <a:p>
                <a:pPr marL="158750" indent="0">
                  <a:buNone/>
                </a:pP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In general, a nonconvex minimization problem Z can be formulated as the difference between two convex functions F and G.</a:t>
                </a:r>
              </a:p>
              <a:p>
                <a:pPr marL="158750" indent="0">
                  <a:buNone/>
                </a:pP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CCCP addresses this issue by iteratively approximating </a:t>
                </a:r>
                <a:r>
                  <a:rPr lang="en-CA" sz="1100" b="0" i="0" u="none" strike="noStrike" cap="none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Arial"/>
                    <a:cs typeface="Arial"/>
                    <a:sym typeface="Arial"/>
                  </a:rPr>
                  <a:t>𝐺(𝑤)</a:t>
                </a:r>
                <a:r>
                  <a:rPr lang="en-CA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with its linearized form, thereby converting the original problem into a sequence of convex optimization steps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general, a nonconvex minimization problem can be formulated as: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min</a:t>
                </a:r>
                <a:r>
                  <a:rPr lang="ar-AE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┬𝑤⁡〖𝑍(𝑤)≔𝐹(𝑤)−𝐺(𝑤)〗</a:t>
                </a:r>
                <a:r>
                  <a:rPr lang="ar-AE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                                                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𝐹</a:t>
                </a:r>
                <a:r>
                  <a:rPr lang="ar-AE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(𝑤)</a:t>
                </a:r>
                <a:r>
                  <a:rPr lang="ar-AE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𝐺</a:t>
                </a:r>
                <a:r>
                  <a:rPr lang="ar-AE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(𝑤)</a:t>
                </a:r>
                <a:r>
                  <a:rPr lang="ar-AE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are two convex functions.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While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𝑍</a:t>
                </a:r>
                <a:r>
                  <a:rPr lang="ar-AE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(𝑤)</a:t>
                </a:r>
                <a:r>
                  <a:rPr lang="ar-AE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 nonconvex unless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𝐺(𝑤)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affine, the minimization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𝑍</a:t>
                </a:r>
                <a:r>
                  <a:rPr lang="ar-AE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(𝑤)</a:t>
                </a:r>
                <a:r>
                  <a:rPr lang="ar-AE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 a nonconvex problem. CCCP addresses this issue by iteratively approximating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𝐺(𝑤)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with its linearized form, thereby converting the original problem into a sequence of convex optimization steps. At each iteration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𝑡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CCCP update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𝑤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as follow: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ar-AE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{█(∆^𝑡  𝜖 𝜕𝐺(𝑤^𝑡 )/𝜕𝑤                                                                            @𝑤^(𝑡+1)=𝑎𝑟𝑔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min</a:t>
                </a:r>
                <a:r>
                  <a:rPr lang="ar-AE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┬𝑤⁡〖𝐹(𝑤)−(𝐺(𝑤^𝑡 )+&lt;∆^𝑡,𝑤−𝑤^𝑡&gt;)〗 )┤  </a:t>
                </a:r>
                <a:r>
                  <a:rPr lang="ar-AE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           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Char char="●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:r>
                  <a:rPr lang="ar-AE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∆^𝑡</a:t>
                </a:r>
                <a:r>
                  <a:rPr lang="ar-AE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represents the linearized gradient of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𝐺(</a:t>
                </a:r>
                <a:r>
                  <a:rPr lang="ar-AE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𝑤^𝑡)</a:t>
                </a:r>
                <a:r>
                  <a:rPr lang="ar-AE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at iteration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𝑡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&lt;,&gt;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represents the inner product.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/>
              </a:p>
              <a:p>
                <a:endParaRPr lang="en-CA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873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Our full objective includes: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 reconstruction loss between </a:t>
                </a:r>
                <a14:m>
                  <m:oMath xmlns:m="http://schemas.openxmlformats.org/officeDocument/2006/math">
                    <m:r>
                      <a:rPr lang="en-CA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𝑋𝑊</m:t>
                    </m:r>
                  </m:oMath>
                </a14:m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sSup>
                      <m:sSupPr>
                        <m:ctrlPr>
                          <a:rPr lang="en-CA" sz="1100" i="1" kern="100" baseline="300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1100" i="1" kern="100" baseline="300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en-GB" sz="1100" i="1" kern="100" baseline="300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A" sz="11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Hessian regularization to preserve geometry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1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norm for sparsity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dirty="0"/>
                  <a:t>Orthogonality removes redundant features and keeps latent components independent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dirty="0"/>
                  <a:t>Non-negativity on G promotes </a:t>
                </a:r>
                <a:r>
                  <a:rPr lang="en-CA" dirty="0"/>
                  <a:t>data representation interpretable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Our full objective includes: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 reconstruction loss between </a:t>
                </a:r>
                <a:r>
                  <a:rPr lang="en-CA" sz="11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𝑋𝑊</a:t>
                </a: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GB" sz="11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𝐺</a:t>
                </a:r>
                <a:r>
                  <a:rPr lang="en-GB" sz="1100" i="0" kern="100" baseline="300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𝐹</a:t>
                </a:r>
                <a:r>
                  <a:rPr lang="en-CA" sz="1100" i="0" kern="100" baseline="300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^</a:t>
                </a:r>
                <a:r>
                  <a:rPr lang="en-GB" sz="1100" i="0" kern="100" baseline="300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𝑇</a:t>
                </a:r>
                <a:endParaRPr lang="en-CA" sz="11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Hessian regularization to preserve geometry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1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𝑙</a:t>
                </a:r>
                <a:r>
                  <a:rPr lang="en-CA" sz="11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_(</a:t>
                </a:r>
                <a:r>
                  <a:rPr lang="en-US" sz="11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2,1−2</a:t>
                </a:r>
                <a:r>
                  <a:rPr lang="en-CA" sz="11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CA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norm for sparsity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dirty="0"/>
                  <a:t>Orthogonality removes scaling uncertainty and keeps latent components independent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dirty="0"/>
                  <a:t>Non-negativity on G promotes </a:t>
                </a:r>
                <a:r>
                  <a:rPr lang="en-CA" dirty="0"/>
                  <a:t>data representation interpretable</a:t>
                </a:r>
              </a:p>
              <a:p>
                <a:endParaRPr lang="en-CA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381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71a7b939d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Google Shape;249;g3571a7b939d_1_207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Optimizing this objective is tricky: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ℓ2,1-norm is non-smooth hinders gradient-based optimization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Variables W, G, and F are </a:t>
                </a:r>
                <a:r>
                  <a:rPr lang="en-CA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interdependent</a:t>
                </a: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Orthogonality and non-negativity add further complexity </a:t>
                </a:r>
              </a:p>
              <a:p>
                <a:pPr marL="22860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So, we reformulate the problem using </a:t>
                </a:r>
                <a:r>
                  <a:rPr lang="en-CA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auxiliary variables </a:t>
                </a:r>
                <a14:m>
                  <m:oMath xmlns:m="http://schemas.openxmlformats.org/officeDocument/2006/math">
                    <m:r>
                      <a:rPr lang="en-CA" sz="1800" b="1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en-CA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1800" b="1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𝑲</m:t>
                    </m:r>
                  </m:oMath>
                </a14:m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reconstruction error variable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𝐸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to represent the discrepancy between </a:t>
                </a:r>
                <a14:m>
                  <m:oMath xmlns:m="http://schemas.openxmlformats.org/officeDocument/2006/math"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Cambria Math" panose="02040503050406030204" pitchFamily="18" charset="0"/>
                      </a:rPr>
                      <m:t>𝑋𝑊</m:t>
                    </m:r>
                  </m:oMath>
                </a14:m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sSup>
                      <m:sSupPr>
                        <m:ctrlP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This method separates from the interdependence of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𝑊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𝐺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and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𝐹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simplifying the optimization of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𝑊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decouple variable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𝐾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to decouple the non-negativity constraint of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𝐺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from the orthogonality constraint of </a:t>
                </a:r>
                <a14:m>
                  <m:oMath xmlns:m="http://schemas.openxmlformats.org/officeDocument/2006/math"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we set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𝐾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=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𝐺 with K is non-negativity</a:t>
                </a: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800" dirty="0"/>
              </a:p>
            </p:txBody>
          </p:sp>
        </mc:Choice>
        <mc:Fallback xmlns="">
          <p:sp>
            <p:nvSpPr>
              <p:cNvPr id="249" name="Google Shape;249;g3571a7b939d_1_207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Optimizing this objective is tricky: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ℓ2,1-norm is non-smooth </a:t>
                </a:r>
                <a:r>
                  <a:rPr lang="en-GB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hinders gradient-based optimization</a:t>
                </a: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Variables W, G, and F are </a:t>
                </a:r>
                <a:r>
                  <a:rPr lang="en-CA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interdependent</a:t>
                </a: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Orthogonality and non-negativity add further complexity So we reformulate the problem using </a:t>
                </a:r>
                <a:r>
                  <a:rPr lang="en-CA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auxiliary variables </a:t>
                </a:r>
                <a:r>
                  <a:rPr lang="en-CA" sz="1800" b="1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𝑬</a:t>
                </a:r>
                <a:r>
                  <a:rPr lang="en-CA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CA" sz="1800" b="1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𝑲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error variable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𝐸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to represent the discrepancy between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𝑋𝑊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𝐺𝐹^𝑇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such that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𝐸 =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XW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− 𝐺𝐹^𝑇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.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This method separates the reconstruction error term from the interdependence of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𝑊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𝐺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and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𝐹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simplifying the optimization of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𝑊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decouple variable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𝐾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to decouple the non-negativity constraint of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𝐺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from the orthogonality constraint of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𝐺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we set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𝐾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= </a:t>
                </a:r>
                <a:r>
                  <a:rPr lang="en-CA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Cambria Math" panose="02040503050406030204" pitchFamily="18" charset="0"/>
                  </a:rPr>
                  <a:t>𝐺</a:t>
                </a: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71a7b939d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71a7b939d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With the </a:t>
            </a:r>
            <a:r>
              <a:rPr lang="en-US" sz="1800" b="1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Reformulated Objective Function</a:t>
            </a:r>
            <a:r>
              <a:rPr lang="en-US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now express the constraints using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Lagrangian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terms and penalty parameters.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technique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Augmented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Lagrangian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optimization 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blends penalty methods with Lagrange multipliers to handle complex constraints effectively.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71a7b939d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Google Shape;261;g3571a7b939d_1_22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update W using a gradient-based method to minimize the objective function with respect to the projection matrix </a:t>
                </a:r>
                <a14:m>
                  <m:oMath xmlns:m="http://schemas.openxmlformats.org/officeDocument/2006/math"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while keeping other variables fixed.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method incorporates: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Hessian structure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Sparse regularization (ℓ2,1−2)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Constraint penalties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CCCP handles the non-convex part by </a:t>
                </a:r>
                <a:r>
                  <a:rPr lang="en-CA" sz="3200" b="1" dirty="0" err="1"/>
                  <a:t>Linearising</a:t>
                </a:r>
                <a:r>
                  <a:rPr lang="en-CA" sz="3200" dirty="0"/>
                  <a:t> the concave part - Frobenius norm of </a:t>
                </a:r>
                <a:r>
                  <a:rPr lang="en-CA" sz="3200" b="1" dirty="0"/>
                  <a:t>W (</a:t>
                </a:r>
                <a:r>
                  <a:rPr lang="en-CA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b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ar-AE" sz="1800" b="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ar-AE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giving us a reliable update.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ar-AE" sz="24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ar-AE" sz="24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mbria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mbria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2</m:t>
                            </m:r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,</m:t>
                            </m:r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1</m:t>
                            </m:r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−</m:t>
                            </m:r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𝜕</m:t>
                        </m:r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𝜕</m:t>
                        </m:r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ar-AE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24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𝑄𝑊</m:t>
                        </m:r>
                      </m:e>
                    </m:d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ar-AE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𝜕</m:t>
                        </m:r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" panose="02040503050406030204" pitchFamily="18" charset="0"/>
                      </a:rPr>
                      <m:t>&lt;</m:t>
                    </m:r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" panose="02040503050406030204" pitchFamily="18" charset="0"/>
                      </a:rPr>
                      <m:t>𝑊</m:t>
                    </m:r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ar-AE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ar-AE" sz="24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ar-AE" sz="24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mbria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mbria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𝜕</m:t>
                        </m:r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&gt; =</m:t>
                    </m:r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𝑄𝑊</m:t>
                    </m:r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ar-AE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24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ar-AE" sz="24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ar-AE" sz="24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mbria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ar-AE" sz="2400" i="1"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2800" i="1"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Cambria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ar-AE" sz="2800" i="1"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Cambria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</m:oMath>
                </a14:m>
                <a:r>
                  <a:rPr lang="ar-AE" sz="2800" dirty="0">
                    <a:solidFill>
                      <a:schemeClr val="accent1"/>
                    </a:solidFill>
                    <a:effectLst/>
                    <a:latin typeface="Cambria" panose="02040503050406030204" pitchFamily="18" charset="0"/>
                    <a:ea typeface="SimHei" panose="02010609060101010101" pitchFamily="49" charset="-122"/>
                    <a:cs typeface="Cambria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CA" sz="2800" dirty="0">
                    <a:solidFill>
                      <a:schemeClr val="accent1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where  </a:t>
                </a:r>
                <a14:m>
                  <m:oMath xmlns:m="http://schemas.openxmlformats.org/officeDocument/2006/math">
                    <m:r>
                      <a:rPr lang="en-CA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en-CA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𝑑𝑖𝑎𝑔</m:t>
                    </m:r>
                    <m:r>
                      <a:rPr lang="en-CA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rad>
                      </m:den>
                    </m:f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𝑑</m:t>
                        </m:r>
                      </m:sup>
                    </m:sSup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accent1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a diagonal matrix, and</a:t>
                </a:r>
                <a:r>
                  <a:rPr lang="en-CA" sz="2800" dirty="0">
                    <a:solidFill>
                      <a:schemeClr val="accent1"/>
                    </a:solidFill>
                    <a:effectLst/>
                    <a:latin typeface="Cambria" panose="02040503050406030204" pitchFamily="18" charset="0"/>
                    <a:ea typeface="SimHei" panose="02010609060101010101" pitchFamily="49" charset="-122"/>
                    <a:cs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CA" sz="2800" dirty="0">
                    <a:solidFill>
                      <a:schemeClr val="accent1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small positive constant to ensure numerical stability and handle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ar-AE" sz="28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ar-AE" sz="28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ar-AE" sz="28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ar-AE" sz="28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ar-AE" sz="2800" dirty="0">
                    <a:solidFill>
                      <a:schemeClr val="accent1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lang="ar-AE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endParaRPr lang="ar-AE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1800" dirty="0"/>
              </a:p>
            </p:txBody>
          </p:sp>
        </mc:Choice>
        <mc:Fallback xmlns="">
          <p:sp>
            <p:nvSpPr>
              <p:cNvPr id="261" name="Google Shape;261;g3571a7b939d_1_22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update W using a gradient-based method that incorporates: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Hessian structure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Sparse regularization (ℓ2,1−2)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Constraint penalties CCCP handles the non-convex part by </a:t>
                </a:r>
                <a:r>
                  <a:rPr lang="en-CA" sz="18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linear approximation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giving us a reliable update.</a:t>
                </a:r>
              </a:p>
              <a:p>
                <a:pPr marL="22860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to minimize the objective function with respect to the projection matrix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𝑊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while keeping other variables fixed.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71a7b939d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71a7b939d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 update F, we solve a constrained minimization with orthogonality. We use SVD to ensure that F remains orthogonal, which helps maintain independent latent directions.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71a7b939d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71a7b939d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Next, we update G while enforcing: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Non-negativity and Orthogonality 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This is done through a combination of matrix inversion and another SVD step to restore constraints.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71a7b939d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71a7b939d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dirty="0"/>
              <a:t>In the data explosion era, the curse of dimensionality has become a major issue due to </a:t>
            </a:r>
            <a:r>
              <a:rPr lang="en-CA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growing volume and complexity of data</a:t>
            </a:r>
            <a:r>
              <a:rPr lang="en-US" sz="3200" dirty="0"/>
              <a:t>. </a:t>
            </a:r>
          </a:p>
          <a:p>
            <a:pPr marL="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3200" dirty="0"/>
              <a:t>With High-dimensional datasets, we 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face a few major issues: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dirty="0"/>
              <a:t>First, many features are irrelevant or overlapping, adding redundancy and noise.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dirty="0"/>
              <a:t>Second, more features mean heavier computational cost—training is slower and resource-hungry.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dirty="0"/>
              <a:t>Third, traditional supervised feature-selection methods depend on labels, yet labels are costly and often unavailable.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dirty="0"/>
              <a:t>Fourth, most existing methods struggle to keep the data’s true geometric structure intact.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dirty="0"/>
              <a:t>As the number of dimensions increases, data points spread out, models overfit to noise, and results become less reliable.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dirty="0"/>
              <a:t>What we need is an unsupervised feature-selection solution that works without labels, removes redundant features, and still understands the underlying structure of the data. </a:t>
            </a:r>
            <a:endParaRPr lang="en-US" sz="18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71a7b939d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Google Shape;279;g3571a7b939d_1_24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K is an auxiliary variable that decouples constraints on </a:t>
                </a:r>
                <a14:m>
                  <m:oMath xmlns:m="http://schemas.openxmlformats.org/officeDocument/2006/math"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update </a:t>
                </a:r>
                <a14:m>
                  <m:oMath xmlns:m="http://schemas.openxmlformats.org/officeDocument/2006/math"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by projecting </a:t>
                </a:r>
                <a14:m>
                  <m:oMath xmlns:m="http://schemas.openxmlformats.org/officeDocument/2006/math"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to the non-negative space. </a:t>
                </a:r>
                <a:endParaRPr lang="en-US" sz="1800" i="1" kern="10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reconstruction error </a:t>
                </a:r>
                <a14:m>
                  <m:oMath xmlns:m="http://schemas.openxmlformats.org/officeDocument/2006/math">
                    <m:r>
                      <a:rPr lang="en-CA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updated by solving a quadratic minimization involving the Hessian-based structure.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9" name="Google Shape;279;g3571a7b939d_1_24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K is an auxiliary variable that decouples constraints on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𝐺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update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𝐾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by projecting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𝐺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to the non-negative space. </a:t>
                </a:r>
                <a:endParaRPr lang="en-US" sz="1800" i="1" kern="10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𝐸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captures the reconstruction error and is updated by solving a quadratic minimization involving the Hessian-based structure.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To summarize: We alternate updates of </a:t>
                </a:r>
                <a14:m>
                  <m:oMath xmlns:m="http://schemas.openxmlformats.org/officeDocument/2006/math">
                    <m:r>
                      <a:rPr lang="en-US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1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until convergence. We use: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CCCP for sparsity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Augmented </a:t>
                </a:r>
                <a:r>
                  <a:rPr lang="en-US" sz="11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Lagrangian</a:t>
                </a: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to handle constraints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SVD to enforce orthogonality</a:t>
                </a:r>
                <a:endParaRPr lang="en-CA" sz="11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None/>
                  <a:tabLst>
                    <a:tab pos="457200" algn="l"/>
                  </a:tabLst>
                </a:pPr>
                <a:r>
                  <a:rPr lang="en-US" dirty="0"/>
                  <a:t>After convergence, we rank features by the </a:t>
                </a:r>
                <a:r>
                  <a:rPr lang="en-US" b="1" dirty="0"/>
                  <a:t>ℓ₂-norm of each row in W in descending order </a:t>
                </a:r>
                <a:r>
                  <a:rPr lang="en-US" dirty="0"/>
                  <a:t>and select the top ones.</a:t>
                </a:r>
                <a:br>
                  <a:rPr lang="en-US" dirty="0"/>
                </a:br>
                <a:r>
                  <a:rPr lang="en-US" dirty="0"/>
                  <a:t>This ensures the most informative features are preserved.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To summarize: We alternate updates of </a:t>
                </a:r>
                <a:r>
                  <a:rPr lang="en-US" sz="11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𝑊, 𝐺, 𝐹, 𝐸</a:t>
                </a: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and </a:t>
                </a:r>
                <a:r>
                  <a:rPr lang="en-US" sz="11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𝐾</a:t>
                </a: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until convergence. We use: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CCCP for sparsity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Augmented </a:t>
                </a:r>
                <a:r>
                  <a:rPr lang="en-US" sz="1100" kern="100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Lagrangian</a:t>
                </a: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for constraints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1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SVD for orthogonality This gives us an efficient and interpretable feature selection process.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endParaRPr lang="en-CA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390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71a7b939d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71a7b939d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71a7b939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71a7b939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tested our method on 10 different high-dimensional datasets from various domains, comparing our method against several well-known techniques.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evaluated our method using two key metrics: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Clustering Accuracy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measures how accurately data points were grouped into their correct clusters.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Normalized Mutual Information (NMI)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/>
              <a:t>measures clustering quality by checking how similar the predicted clusters are to the true clusters, regardless of label names.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used Bayesian Optimization to tune our hyperparameters, then selected the </a:t>
            </a:r>
            <a:r>
              <a:rPr lang="en-CA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50 features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and tested clustering performance on these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CA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71a7b939d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71a7b939d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dirty="0"/>
              <a:t>Our method consistently outperformed others in both accuracy and NMI, showing robust feature selection even with fewer features.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71a7b939d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71a7b939d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 conclude, our proposed method effectively addresses the challenges of unsupervised feature selection, achieving robust, interpretable, and efficient dimensionality reduction. 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 the future, we aim to extend this method to dynamic and real-time datasets, particularly in healthcare and bioinformatics.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71a7b939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71a7b939d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We’d like to acknowledge key references that guided this work, especially contributions on matrix factorization, sparse learning, and manifold-based optimization.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71a7b939d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71a7b939d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Thank you so much for your attention. I’m happy to take any questions!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612ad54a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612ad54a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 solve this, we use </a:t>
            </a:r>
            <a:r>
              <a:rPr lang="en-CA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dimensionality reduction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The idea is keeping only the useful information.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This improves model performance, speeds up training, and even makes data easier to visualize.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have two main ways to do this: </a:t>
            </a:r>
            <a:r>
              <a:rPr lang="en-CA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Selection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CA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Extraction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12ad54a0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612ad54a0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selection chooses important features from the original data preserve the physical meaning of features </a:t>
            </a:r>
            <a:r>
              <a:rPr lang="en-US" sz="3200" dirty="0"/>
              <a:t>for better readability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While Feature extraction creates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new features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by combining or transforming the originals.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categorize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selection strategies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into: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Filter Methods: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Based on general characteristics, Features ranked based on relevancy and correlation. </a:t>
            </a:r>
            <a:r>
              <a:rPr lang="en-US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Such as mutual information learning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Wrapper Methods: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Based on predictive model performance, </a:t>
            </a:r>
            <a:r>
              <a:rPr lang="en-US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Optimal features are selected iteratively. 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With Embedded Methods: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Feature selection integrated within model training, using greedy search or regularization</a:t>
            </a:r>
          </a:p>
          <a:p>
            <a:pPr marL="2286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Extraction Strategies contain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Linear Techniques: 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such as (PCA)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Non-linear techniques: 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such as Laplacian Eigenmaps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Manifold learning: 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such as Diffusion Maps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Matrix Factorization: 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such as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SVD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800" b="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Our method builds on</a:t>
            </a:r>
            <a:r>
              <a:rPr lang="en-US" sz="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Matrix Factorization</a:t>
            </a:r>
            <a:r>
              <a:rPr lang="en-US" sz="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—a technique that decompose a large data matrix into smaller and simpler ones—using methods like SVD or NMF—to uncover low-dimensional patterns hidden in high-dimensional data.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dirty="0"/>
              <a:t>Non-negative Matrix Factorization learns a </a:t>
            </a:r>
            <a:r>
              <a:rPr lang="en-US" sz="1100" b="1" dirty="0"/>
              <a:t>weight matrix W</a:t>
            </a:r>
            <a:r>
              <a:rPr lang="en-US" sz="1100" dirty="0"/>
              <a:t>. Ideally, if each column of </a:t>
            </a:r>
            <a:r>
              <a:rPr lang="en-US" sz="1100" b="1" dirty="0"/>
              <a:t>W</a:t>
            </a:r>
            <a:r>
              <a:rPr lang="en-US" sz="1100" dirty="0"/>
              <a:t> contains only 0s and 1s, it can clearly indicate which features are most important.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/>
              <a:t>💡 Wang et al., in 2015</a:t>
            </a:r>
            <a:r>
              <a:rPr lang="en-US" sz="1100" b="0" dirty="0"/>
              <a:t> proposed Orthogonality Boost in NMF Feature Selection that </a:t>
            </a:r>
            <a:r>
              <a:rPr lang="en-US" sz="1100" dirty="0"/>
              <a:t>add the orthogonality constraint on W (</a:t>
            </a:r>
            <a:r>
              <a:rPr lang="en-US" sz="1100" b="1" dirty="0"/>
              <a:t>WᵀW = I)</a:t>
            </a:r>
            <a:r>
              <a:rPr lang="en-US" sz="1100" dirty="0"/>
              <a:t>, </a:t>
            </a:r>
            <a:r>
              <a:rPr lang="en-US" sz="1800" dirty="0"/>
              <a:t>makes the columns independent, cutting overlap between feature groups.</a:t>
            </a:r>
          </a:p>
          <a:p>
            <a:pPr>
              <a:buNone/>
            </a:pPr>
            <a:r>
              <a:rPr lang="en-US" sz="1100" b="1" dirty="0"/>
              <a:t>⚠️ Limitation </a:t>
            </a:r>
          </a:p>
          <a:p>
            <a:pPr>
              <a:buNone/>
            </a:pPr>
            <a:r>
              <a:rPr lang="en-US" sz="1100" dirty="0"/>
              <a:t>Even with orthogonality and non-negativity, the matrix </a:t>
            </a:r>
            <a:r>
              <a:rPr lang="en-US" sz="1100" b="1" dirty="0"/>
              <a:t>W</a:t>
            </a:r>
            <a:r>
              <a:rPr lang="en-US" sz="1100" dirty="0"/>
              <a:t> can still contain many </a:t>
            </a:r>
            <a:r>
              <a:rPr lang="en-US" sz="1100" b="1" dirty="0"/>
              <a:t>fractional values</a:t>
            </a:r>
            <a:r>
              <a:rPr lang="en-US" sz="1100" dirty="0"/>
              <a:t>. As a result, the indicator matrix becomes </a:t>
            </a:r>
            <a:r>
              <a:rPr lang="en-US" sz="1100" b="1" dirty="0"/>
              <a:t>unclear and hard to interpret</a:t>
            </a:r>
            <a:r>
              <a:rPr lang="en-US" sz="1100" dirty="0"/>
              <a:t>.</a:t>
            </a:r>
          </a:p>
          <a:p>
            <a:r>
              <a:rPr lang="en-US" sz="1100" dirty="0"/>
              <a:t>So, Orthogonality helps reduce feature redundancy, but it is </a:t>
            </a:r>
            <a:r>
              <a:rPr lang="en-US" sz="1100" b="1" dirty="0"/>
              <a:t>not enough</a:t>
            </a:r>
            <a:r>
              <a:rPr lang="en-US" sz="1100" dirty="0"/>
              <a:t>. We still need additional constraints—such as </a:t>
            </a:r>
            <a:r>
              <a:rPr lang="en-US" sz="1100" b="1" dirty="0"/>
              <a:t>sparsity</a:t>
            </a:r>
            <a:r>
              <a:rPr lang="en-US" sz="1100" dirty="0"/>
              <a:t>—to select features more effectively.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12753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71a7b939d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71a7b939d_1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Next is sparse representation. The idea is to use only a few features to represent each data point.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Because most features are noisy or redundant.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Sparse signals are characterized by a few nonzero coefficients in one of their transformation domains.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For example, </a:t>
            </a:r>
            <a:r>
              <a:rPr lang="en-US" sz="3200" dirty="0"/>
              <a:t>We enforce a sparsity using an ℓ₁-norm penalty, which drives most coefficients to zero and leaves only the truly informative ones.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By enforcing sparsity, we keep only the useful signals. This helps to handle the outliers and noise existed in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612ad54a0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612ad54a0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We’ll now go step by step through the components of our methodology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612ad54a0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612ad54a0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define a few key matrices: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data matrix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projection (feature selection) matrix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CA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target matrix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G, F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factorized target matrices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Hessian matrix encoding geometry 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en-CA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We’ll see how these interact in the objective.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71a7b939d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Google Shape;231;g3571a7b939d_1_2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-29845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Our goal</a:t>
                </a:r>
                <a:r>
                  <a:rPr lang="en-CA" sz="1800" kern="100" baseline="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to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find the projection matrix </a:t>
                </a:r>
                <a14:m>
                  <m:oMath xmlns:m="http://schemas.openxmlformats.org/officeDocument/2006/math"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that minimizes the distance between projected data </a:t>
                </a:r>
                <a14:m>
                  <m:oMath xmlns:m="http://schemas.openxmlformats.org/officeDocument/2006/math"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𝑋𝑊</m:t>
                    </m:r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and a target matrix </a:t>
                </a:r>
                <a14:m>
                  <m:oMath xmlns:m="http://schemas.openxmlformats.org/officeDocument/2006/math">
                    <m:r>
                      <a:rPr lang="en-CA" sz="1800" b="0" i="0" u="none" strike="noStrike" kern="100" cap="non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m:t>𝑇</m:t>
                    </m:r>
                  </m:oMath>
                </a14:m>
                <a:r>
                  <a:rPr lang="en-US" sz="18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</a:p>
              <a:p>
                <a:pPr marL="0" marR="0" lvl="0" indent="-29845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US" sz="18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Here,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​-norm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 enforces sparsity in </a:t>
                </a:r>
                <a:r>
                  <a:rPr lang="en-US" sz="18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to </a:t>
                </a:r>
                <a:r>
                  <a:rPr lang="en-GB" sz="1800" i="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ncourage fewer selected features</a:t>
                </a: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1800" dirty="0"/>
                  <a:t>However, in unsupervised learning, labels are not available, so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is unknown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1800" dirty="0"/>
                  <a:t>Thus, we propose using matrix factorization to decompose T into two lower ranked matrices—G and F.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1800" dirty="0"/>
                  <a:t>Here, G captures the latent relationships among samples, and F captures latent feature spaces. </a:t>
                </a: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1800" dirty="0"/>
                  <a:t>Each latent component in G and F is constrained to be orthogonal, ensuring they represent independent, non-redundant features.</a:t>
                </a: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1800" dirty="0"/>
                  <a:t>The non-negativity constraint in G provides clear interpretability, ensures each latent feature represents distinct groups or clusters.</a:t>
                </a: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1800" dirty="0"/>
                  <a:t>Overall, it leads to meaningful, robust feature selection.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15875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Notes:</a:t>
                </a:r>
              </a:p>
              <a:p>
                <a:pPr marL="158750" indent="0">
                  <a:buFont typeface="Arial" panose="020B0604020202020204" pitchFamily="34" charset="0"/>
                  <a:buNone/>
                </a:pPr>
                <a:r>
                  <a:rPr lang="en-US" sz="32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3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32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​-norm </a:t>
                </a:r>
                <a:r>
                  <a:rPr lang="en-US" sz="32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 enforces sparsity in </a:t>
                </a:r>
                <a14:m>
                  <m:oMath xmlns:m="http://schemas.openxmlformats.org/officeDocument/2006/math">
                    <m:r>
                      <a:rPr lang="en-CA" sz="3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𝑊</m:t>
                    </m:r>
                  </m:oMath>
                </a14:m>
                <a:r>
                  <a:rPr lang="en-CA" sz="32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2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 limiting the number of nonzero rows 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32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endParaRPr lang="en-US" sz="3200" dirty="0"/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Why Should GGG Be Non-Negative?</a:t>
                </a:r>
                <a:endParaRPr lang="en-CA" sz="12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Interpretability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742950" marR="0" lvl="1" indent="-28575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Non-negative values allow each data point (row in G) to be interpreted as a </a:t>
                </a: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weighted combination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of latent features.</a:t>
                </a:r>
              </a:p>
              <a:p>
                <a:pPr marL="742950" marR="0" lvl="1" indent="-28575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Negative values can cancel or obscure meaning, while non-negativity ensures clearer part-based representations (similar to NMF).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Cluster Membership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742950" marR="0" lvl="1" indent="-28575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When each row of G contains only positive weights, it can be interpreted as a </a:t>
                </a: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soft assignment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to clusters or components.</a:t>
                </a:r>
              </a:p>
              <a:p>
                <a:pPr marL="742950" marR="0" lvl="1" indent="-28575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This is helpful in </a:t>
                </a: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unsupervised settings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where cluster-like structures are learned.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Why Should G and F Be Orthogonal?</a:t>
                </a:r>
                <a:endParaRPr lang="en-CA" sz="12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Independence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742950" marR="0" lvl="1" indent="-28575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Orthogonality ensures that the learned components (columns of G and F) are </a:t>
                </a: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independent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non-redundant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marR="0" lvl="1" indent="-28575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This improves the </a:t>
                </a: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discriminative power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of each component and avoids overlapping information.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Stability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742950" marR="0" lvl="1" indent="-28575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Orthogonality introduces regularization, stabilizing optimization and avoiding overfitting.</a:t>
                </a:r>
              </a:p>
              <a:p>
                <a:pPr marL="742950" marR="0" lvl="1" indent="-28575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It also helps in reducing correlations among latent features.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Clustering and Feature Selection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742950" marR="0" lvl="1" indent="-28575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When G is orthogonal, each row emphasizes </a:t>
                </a: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distinct groups or structures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enhancing interpretability in clustering.</a:t>
                </a:r>
              </a:p>
              <a:p>
                <a:pPr marL="742950" marR="0" lvl="1" indent="-28575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When F is orthogonal, the features selected are </a:t>
                </a:r>
                <a:r>
                  <a:rPr lang="en-CA" sz="1200" b="1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less redundant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which is ideal for feature selection.</a:t>
                </a:r>
                <a:endParaRPr lang="en-US" dirty="0"/>
              </a:p>
              <a:p>
                <a:pPr marL="158750" indent="0">
                  <a:buFont typeface="Arial" panose="020B0604020202020204" pitchFamily="34" charset="0"/>
                  <a:buNone/>
                </a:pPr>
                <a:endParaRPr lang="en-US" sz="3200" dirty="0"/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31" name="Google Shape;231;g3571a7b939d_1_2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start with a basic goal: find the projection matrix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𝑊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that minimizes the distance between projected data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𝑋𝑊 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and a target matrix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𝑇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 Since real unsupervised data doesn’t have a fixed target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𝑇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we decompose it into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𝐺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CA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𝐹</a:t>
                </a:r>
                <a:r>
                  <a:rPr lang="en-CA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Lato" panose="020F0502020204030203" pitchFamily="34" charset="0"/>
                  <a:buChar char="●"/>
                  <a:tabLst>
                    <a:tab pos="457200" algn="l"/>
                  </a:tabLst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Enforces sparsity in </a:t>
                </a:r>
                <a:r>
                  <a:rPr lang="en-GB" sz="1800" i="0" kern="10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𝑊</a:t>
                </a: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Lato" panose="020F0502020204030203" pitchFamily="34" charset="0"/>
                  <a:buChar char="●"/>
                  <a:tabLst>
                    <a:tab pos="457200" algn="l"/>
                  </a:tabLst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Encourages fewer selected features</a:t>
                </a:r>
                <a:endParaRPr lang="en-CA" sz="1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79246091-6618-431F-8162-4A02DEEAE2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4391247" y="1399061"/>
            <a:ext cx="4550735" cy="4550735"/>
          </a:xfrm>
          <a:prstGeom prst="rect">
            <a:avLst/>
          </a:prstGeom>
        </p:spPr>
      </p:pic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Unsupervised Feature Selection Using Orthogonally Constrained Matrix Factorization with Hessian Regularization and Non-Convex Sparsity</a:t>
            </a:r>
            <a:endParaRPr sz="24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2615450"/>
            <a:ext cx="7688100" cy="20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Zubeka Dang</a:t>
            </a:r>
            <a:r>
              <a:rPr lang="en-GB" sz="1400" baseline="30000" dirty="0"/>
              <a:t>1</a:t>
            </a:r>
            <a:r>
              <a:rPr lang="en-GB" sz="1400" dirty="0"/>
              <a:t>, Anna Jazayeri</a:t>
            </a:r>
            <a:r>
              <a:rPr lang="en-GB" sz="1400" baseline="30000" dirty="0"/>
              <a:t>1</a:t>
            </a:r>
            <a:r>
              <a:rPr lang="en-GB" sz="1400" dirty="0"/>
              <a:t>, Ran Arino</a:t>
            </a:r>
            <a:r>
              <a:rPr lang="en-GB" sz="1400" baseline="30000" dirty="0"/>
              <a:t>1</a:t>
            </a:r>
            <a:r>
              <a:rPr lang="en-GB" sz="1400" dirty="0"/>
              <a:t>, Anna Briskina</a:t>
            </a:r>
            <a:r>
              <a:rPr lang="en-GB" sz="1400" baseline="30000" dirty="0"/>
              <a:t>1</a:t>
            </a:r>
            <a:r>
              <a:rPr lang="en-GB" sz="1400" dirty="0"/>
              <a:t>, Amir Moslemi</a:t>
            </a:r>
            <a:r>
              <a:rPr lang="en-GB" sz="1400" baseline="30000" dirty="0"/>
              <a:t>2,3</a:t>
            </a:r>
            <a:endParaRPr sz="1400" baseline="30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aseline="30000" dirty="0"/>
              <a:t>1</a:t>
            </a:r>
            <a:r>
              <a:rPr lang="en-GB" sz="1000" dirty="0"/>
              <a:t>Seneca Polytechnic</a:t>
            </a:r>
            <a:endParaRPr sz="1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aseline="30000" dirty="0"/>
              <a:t>2</a:t>
            </a:r>
            <a:r>
              <a:rPr lang="en-GB" sz="1000" dirty="0"/>
              <a:t>Toronto Metropolitan University</a:t>
            </a:r>
            <a:endParaRPr sz="1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aseline="30000" dirty="0"/>
              <a:t>3</a:t>
            </a:r>
            <a:r>
              <a:rPr lang="en-GB" sz="1000" dirty="0"/>
              <a:t>Sunnybrook Research Institute</a:t>
            </a:r>
            <a:endParaRPr sz="1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The 38th Canadian Conference on Artificial Intelligence</a:t>
            </a:r>
            <a:endParaRPr sz="14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May 26-29, 2025</a:t>
            </a:r>
            <a:endParaRPr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A127A-4A3F-08C3-4CE8-5982D4910B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AEA19-639E-B4FB-70C2-E390C3FE18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7AE6-BB3E-72E9-79F2-7587CD12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Outlier 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C883A8-6743-B4AB-27AE-B5AA088BCA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9450" y="3193535"/>
                <a:ext cx="7688700" cy="137146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𝓁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​​-norm: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For each sample (row) 𝑖 : compute its error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Sum these lengths linearly: 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Linear (not squared) growth caps outlier, makes the reconstruction loss robust to outliers </a:t>
                </a:r>
              </a:p>
              <a:p>
                <a:pPr>
                  <a:spcBef>
                    <a:spcPts val="1200"/>
                  </a:spcBef>
                </a:pPr>
                <a:r>
                  <a:rPr lang="en-GB" b="1" dirty="0"/>
                  <a:t>Basic Objective: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lim>
                    </m:limLow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C883A8-6743-B4AB-27AE-B5AA088BC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3193535"/>
                <a:ext cx="7688700" cy="137146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8B1DA-06B1-FCDE-6084-1F780D557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3EC2A03-6CAF-96F5-CA50-DA3FBED4DB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7992763"/>
                  </p:ext>
                </p:extLst>
              </p:nvPr>
            </p:nvGraphicFramePr>
            <p:xfrm>
              <a:off x="725850" y="2078875"/>
              <a:ext cx="7688700" cy="889635"/>
            </p:xfrm>
            <a:graphic>
              <a:graphicData uri="http://schemas.openxmlformats.org/drawingml/2006/table">
                <a:tbl>
                  <a:tblPr firstRow="1" bandRow="1">
                    <a:tableStyleId>{4BC0F95E-37E2-4CEB-9F95-215C66DCFCB3}</a:tableStyleId>
                  </a:tblPr>
                  <a:tblGrid>
                    <a:gridCol w="2562900">
                      <a:extLst>
                        <a:ext uri="{9D8B030D-6E8A-4147-A177-3AD203B41FA5}">
                          <a16:colId xmlns:a16="http://schemas.microsoft.com/office/drawing/2014/main" val="4077695411"/>
                        </a:ext>
                      </a:extLst>
                    </a:gridCol>
                    <a:gridCol w="2562900">
                      <a:extLst>
                        <a:ext uri="{9D8B030D-6E8A-4147-A177-3AD203B41FA5}">
                          <a16:colId xmlns:a16="http://schemas.microsoft.com/office/drawing/2014/main" val="381459850"/>
                        </a:ext>
                      </a:extLst>
                    </a:gridCol>
                    <a:gridCol w="2562900">
                      <a:extLst>
                        <a:ext uri="{9D8B030D-6E8A-4147-A177-3AD203B41FA5}">
                          <a16:colId xmlns:a16="http://schemas.microsoft.com/office/drawing/2014/main" val="1730862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rgbClr val="595959"/>
                              </a:solidFill>
                            </a:rPr>
                            <a:t>From</a:t>
                          </a:r>
                          <a:endParaRPr lang="en-CA" sz="1200" b="1" dirty="0">
                            <a:solidFill>
                              <a:srgbClr val="595959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rgbClr val="595959"/>
                              </a:solidFill>
                            </a:rPr>
                            <a:t>To</a:t>
                          </a:r>
                          <a:endParaRPr lang="en-CA" sz="1200" b="1" dirty="0">
                            <a:solidFill>
                              <a:srgbClr val="595959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rgbClr val="595959"/>
                              </a:solidFill>
                            </a:rPr>
                            <a:t>Why change?</a:t>
                          </a:r>
                          <a:endParaRPr lang="en-CA" sz="1200" b="1" dirty="0">
                            <a:solidFill>
                              <a:srgbClr val="595959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96248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rgbClr val="595959"/>
                              </a:solidFill>
                            </a:rPr>
                            <a:t>Frobenius loss: </a:t>
                          </a:r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en-CA" sz="1200" i="1" smtClea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lim>
                              </m:limLow>
                              <m:sSubSup>
                                <m:sSubSupPr>
                                  <m:ctrlPr>
                                    <a:rPr lang="en-CA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𝑋𝑊</m:t>
                                  </m:r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p>
                                    <m:sSupPr>
                                      <m:ctrlPr>
                                        <a:rPr lang="en-CA" sz="12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en-CA" sz="1200" dirty="0">
                            <a:solidFill>
                              <a:srgbClr val="595959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200" i="1" smtClean="0">
                                      <a:solidFill>
                                        <a:srgbClr val="595959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𝓁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solidFill>
                                <a:srgbClr val="595959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</a:rPr>
                            <a:t>​​</a:t>
                          </a:r>
                          <a:r>
                            <a:rPr lang="en-US" sz="1200" baseline="0" dirty="0">
                              <a:solidFill>
                                <a:srgbClr val="595959"/>
                              </a:solidFill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</a:rPr>
                            <a:t> loss</a:t>
                          </a:r>
                          <a:r>
                            <a:rPr lang="en-US" sz="1200" dirty="0">
                              <a:solidFill>
                                <a:srgbClr val="595959"/>
                              </a:solidFill>
                              <a:effectLst/>
                              <a:latin typeface="Cambria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en-CA" sz="1200" i="1" smtClea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lim>
                              </m:limLow>
                              <m:sSub>
                                <m:sSubPr>
                                  <m:ctrlPr>
                                    <a:rPr lang="en-CA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𝑋𝑊</m:t>
                                  </m:r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p>
                                    <m:sSupPr>
                                      <m:ctrlPr>
                                        <a:rPr lang="en-CA" sz="12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CA" sz="1200" dirty="0">
                            <a:solidFill>
                              <a:srgbClr val="595959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rgbClr val="595959"/>
                              </a:solidFill>
                            </a:rPr>
                            <a:t>Squared residuals magnify a few huge errors → outliers dominate.</a:t>
                          </a:r>
                          <a:endParaRPr lang="en-CA" sz="1200" dirty="0">
                            <a:solidFill>
                              <a:srgbClr val="595959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3495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3EC2A03-6CAF-96F5-CA50-DA3FBED4DB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7992763"/>
                  </p:ext>
                </p:extLst>
              </p:nvPr>
            </p:nvGraphicFramePr>
            <p:xfrm>
              <a:off x="725850" y="2078875"/>
              <a:ext cx="7688700" cy="889635"/>
            </p:xfrm>
            <a:graphic>
              <a:graphicData uri="http://schemas.openxmlformats.org/drawingml/2006/table">
                <a:tbl>
                  <a:tblPr firstRow="1" bandRow="1">
                    <a:tableStyleId>{4BC0F95E-37E2-4CEB-9F95-215C66DCFCB3}</a:tableStyleId>
                  </a:tblPr>
                  <a:tblGrid>
                    <a:gridCol w="2562900">
                      <a:extLst>
                        <a:ext uri="{9D8B030D-6E8A-4147-A177-3AD203B41FA5}">
                          <a16:colId xmlns:a16="http://schemas.microsoft.com/office/drawing/2014/main" val="4077695411"/>
                        </a:ext>
                      </a:extLst>
                    </a:gridCol>
                    <a:gridCol w="2562900">
                      <a:extLst>
                        <a:ext uri="{9D8B030D-6E8A-4147-A177-3AD203B41FA5}">
                          <a16:colId xmlns:a16="http://schemas.microsoft.com/office/drawing/2014/main" val="381459850"/>
                        </a:ext>
                      </a:extLst>
                    </a:gridCol>
                    <a:gridCol w="2562900">
                      <a:extLst>
                        <a:ext uri="{9D8B030D-6E8A-4147-A177-3AD203B41FA5}">
                          <a16:colId xmlns:a16="http://schemas.microsoft.com/office/drawing/2014/main" val="1730862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rgbClr val="595959"/>
                              </a:solidFill>
                            </a:rPr>
                            <a:t>From</a:t>
                          </a:r>
                          <a:endParaRPr lang="en-CA" sz="1200" b="1" dirty="0">
                            <a:solidFill>
                              <a:srgbClr val="595959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rgbClr val="595959"/>
                              </a:solidFill>
                            </a:rPr>
                            <a:t>To</a:t>
                          </a:r>
                          <a:endParaRPr lang="en-CA" sz="1200" b="1" dirty="0">
                            <a:solidFill>
                              <a:srgbClr val="595959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rgbClr val="595959"/>
                              </a:solidFill>
                            </a:rPr>
                            <a:t>Why change?</a:t>
                          </a:r>
                          <a:endParaRPr lang="en-CA" sz="1200" b="1" dirty="0">
                            <a:solidFill>
                              <a:srgbClr val="595959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9624852"/>
                      </a:ext>
                    </a:extLst>
                  </a:tr>
                  <a:tr h="518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" t="-72941" r="-200000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76" t="-72941" r="-100476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rgbClr val="595959"/>
                              </a:solidFill>
                            </a:rPr>
                            <a:t>Squared residuals magnify a few huge errors → outliers dominate.</a:t>
                          </a:r>
                          <a:endParaRPr lang="en-CA" sz="1200" dirty="0">
                            <a:solidFill>
                              <a:srgbClr val="595959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3495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EEB1AB-69B2-B798-F8FA-AC3DFE713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0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different colored dots&#10;&#10;AI-generated content may be incorrect.">
            <a:extLst>
              <a:ext uri="{FF2B5EF4-FFF2-40B4-BE49-F238E27FC236}">
                <a16:creationId xmlns:a16="http://schemas.microsoft.com/office/drawing/2014/main" id="{1716DC68-401E-2DC3-6907-C6628F3B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53" y="1497526"/>
            <a:ext cx="1938254" cy="3252325"/>
          </a:xfrm>
          <a:prstGeom prst="rect">
            <a:avLst/>
          </a:prstGeom>
        </p:spPr>
      </p:pic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Hessian Regularization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Google Shape;214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1901168"/>
                <a:ext cx="5820640" cy="296334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 b="1" dirty="0"/>
                  <a:t>Purpose: </a:t>
                </a:r>
                <a:r>
                  <a:rPr lang="en-GB" sz="1100" dirty="0"/>
                  <a:t>Preserve local geometric structures during dimensionality reduction.</a:t>
                </a:r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GB" sz="1100" b="1" dirty="0"/>
                  <a:t>Key Mechanism:</a:t>
                </a:r>
              </a:p>
              <a:p>
                <a:pPr marL="457200" lvl="0" indent="-298450" algn="l" rtl="0">
                  <a:spcBef>
                    <a:spcPts val="1200"/>
                  </a:spcBef>
                  <a:spcAft>
                    <a:spcPts val="0"/>
                  </a:spcAft>
                  <a:buSzPts val="1100"/>
                  <a:buChar char="●"/>
                </a:pPr>
                <a:r>
                  <a:rPr lang="en-GB" sz="1100" dirty="0"/>
                  <a:t>Constructs a Hessian matrix </a:t>
                </a:r>
                <a:r>
                  <a:rPr lang="en-GB" sz="1100" dirty="0" err="1">
                    <a:latin typeface="Cambria Math"/>
                    <a:ea typeface="Cambria Math"/>
                    <a:cs typeface="Cambria Math"/>
                    <a:sym typeface="Cambria Math"/>
                  </a:rPr>
                  <a:t>H∈R</a:t>
                </a:r>
                <a:r>
                  <a:rPr lang="en-GB" sz="1100" baseline="30000" dirty="0" err="1">
                    <a:latin typeface="Cambria Math"/>
                    <a:ea typeface="Cambria Math"/>
                    <a:cs typeface="Cambria Math"/>
                    <a:sym typeface="Cambria Math"/>
                  </a:rPr>
                  <a:t>n×n</a:t>
                </a:r>
                <a:r>
                  <a:rPr lang="en-GB" sz="1100" dirty="0"/>
                  <a:t> from k-nearest </a:t>
                </a:r>
                <a:r>
                  <a:rPr lang="en-GB" sz="1100" dirty="0" err="1"/>
                  <a:t>neighbors</a:t>
                </a:r>
                <a:r>
                  <a:rPr lang="en-GB" sz="1100" dirty="0"/>
                  <a:t>.</a:t>
                </a:r>
              </a:p>
              <a:p>
                <a:pPr lvl="0" indent="-298450">
                  <a:buSzPts val="1100"/>
                </a:pPr>
                <a:r>
                  <a:rPr lang="en-GB" sz="1100" dirty="0"/>
                  <a:t>Minimizes local curvature discrepancy: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  <a:ea typeface="Cambria Math"/>
                        <a:cs typeface="Cambria Math"/>
                        <a:sym typeface="Cambria Math"/>
                      </a:rPr>
                      <m:t>⁡</m:t>
                    </m:r>
                    <m:func>
                      <m:funcPr>
                        <m:ctrlPr>
                          <a:rPr lang="en-GB" sz="1100" i="1" dirty="0" smtClean="0">
                            <a:latin typeface="Cambria Math" panose="02040503050406030204" pitchFamily="18" charset="0"/>
                            <a:ea typeface="Cambria Math"/>
                            <a:cs typeface="Cambria Math"/>
                            <a:sym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1100" i="1" dirty="0" smtClean="0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  <a:sym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1100" i="0" dirty="0" smtClean="0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  <a:sym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  <a:sym typeface="Cambria Math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r>
                          <a:rPr lang="en-GB" sz="1100" i="1" dirty="0">
                            <a:latin typeface="Cambria Math" panose="02040503050406030204" pitchFamily="18" charset="0"/>
                            <a:ea typeface="Cambria Math"/>
                            <a:cs typeface="Cambria Math"/>
                            <a:sym typeface="Cambria Math"/>
                          </a:rPr>
                          <m:t>𝑇𝑟</m:t>
                        </m:r>
                        <m:r>
                          <a:rPr lang="en-GB" sz="1100" i="1" dirty="0">
                            <a:latin typeface="Cambria Math" panose="02040503050406030204" pitchFamily="18" charset="0"/>
                            <a:ea typeface="Cambria Math"/>
                            <a:cs typeface="Cambria Math"/>
                            <a:sym typeface="Cambria Math"/>
                          </a:rPr>
                          <m:t>(</m:t>
                        </m:r>
                        <m:r>
                          <a:rPr lang="en-GB" sz="1100" i="1" dirty="0">
                            <a:latin typeface="Cambria Math" panose="02040503050406030204" pitchFamily="18" charset="0"/>
                            <a:ea typeface="Cambria Math"/>
                            <a:cs typeface="Cambria Math"/>
                            <a:sym typeface="Cambria Math"/>
                          </a:rPr>
                          <m:t>𝑊𝑇𝑋𝑇𝐻𝑋𝑊</m:t>
                        </m:r>
                        <m:r>
                          <a:rPr lang="en-GB" sz="1100" i="1" dirty="0">
                            <a:latin typeface="Cambria Math" panose="02040503050406030204" pitchFamily="18" charset="0"/>
                            <a:ea typeface="Cambria Math"/>
                            <a:cs typeface="Cambria Math"/>
                            <a:sym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1100" dirty="0">
                    <a:latin typeface="Cambria Math"/>
                    <a:ea typeface="Cambria Math"/>
                    <a:cs typeface="Cambria Math"/>
                    <a:sym typeface="Cambria Math"/>
                  </a:rPr>
                  <a:t>		   </a:t>
                </a:r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GB" sz="1100" b="1" dirty="0"/>
                  <a:t>Benefits:</a:t>
                </a:r>
              </a:p>
              <a:p>
                <a:pPr marL="457200" lvl="0" indent="-298450" algn="l" rtl="0">
                  <a:spcBef>
                    <a:spcPts val="1200"/>
                  </a:spcBef>
                  <a:spcAft>
                    <a:spcPts val="0"/>
                  </a:spcAft>
                  <a:buSzPts val="1100"/>
                  <a:buChar char="●"/>
                </a:pPr>
                <a:r>
                  <a:rPr lang="en-GB" sz="1100" dirty="0"/>
                  <a:t>Maintains local manifold characteristics (curvature, </a:t>
                </a:r>
                <a:r>
                  <a:rPr lang="en-GB" sz="1100" dirty="0" err="1"/>
                  <a:t>neighborhood</a:t>
                </a:r>
                <a:r>
                  <a:rPr lang="en-GB" sz="1100" dirty="0"/>
                  <a:t> relationships).</a:t>
                </a:r>
              </a:p>
              <a:p>
                <a:pPr marL="457200" lvl="0" indent="-29845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Char char="●"/>
                </a:pPr>
                <a:r>
                  <a:rPr lang="en-GB" sz="1100" dirty="0"/>
                  <a:t>Improves feature relevance by capturing intrinsic data geometry.</a:t>
                </a:r>
              </a:p>
              <a:p>
                <a:pPr marL="457200" lvl="0" indent="-29845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Char char="●"/>
                </a:pPr>
                <a:r>
                  <a:rPr lang="en-GB" sz="1100" dirty="0"/>
                  <a:t>Robust to noise and outliers via second-order information (Hessian operator).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GB" sz="1100" b="1" dirty="0"/>
                  <a:t>Basic Objective: </a:t>
                </a:r>
                <a14:m>
                  <m:oMath xmlns:m="http://schemas.openxmlformats.org/officeDocument/2006/math">
                    <m:r>
                      <a:rPr lang="en-US" sz="1100" b="1" i="0" smtClean="0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GB" sz="11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𝑊</m:t>
                        </m:r>
                      </m:lim>
                    </m:limLow>
                    <m:sSub>
                      <m:sSub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𝑋𝑊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𝐺</m:t>
                        </m:r>
                        <m:sSup>
                          <m:sSupPr>
                            <m:ctrlPr>
                              <a:rPr lang="ar-AE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10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ar-AE" sz="11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ar-AE" sz="1100" i="1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ar-AE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𝐻𝑋𝑊</m:t>
                        </m:r>
                      </m:e>
                    </m:d>
                    <m:r>
                      <m:rPr>
                        <m:nor/>
                      </m:rPr>
                      <a:rPr lang="en-US" sz="1100" b="0" i="0" smtClean="0"/>
                      <m:t> </m:t>
                    </m:r>
                  </m:oMath>
                </a14:m>
                <a:endParaRPr lang="en-US" sz="1100" b="0" i="0" dirty="0"/>
              </a:p>
              <a:p>
                <a:pPr marL="158750" indent="0">
                  <a:buSzPts val="1100"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100"/>
                      <m:t>s</m:t>
                    </m:r>
                    <m:r>
                      <m:rPr>
                        <m:nor/>
                      </m:rPr>
                      <a:rPr lang="en-US" sz="1100"/>
                      <m:t>.</m:t>
                    </m:r>
                    <m:r>
                      <m:rPr>
                        <m:nor/>
                      </m:rPr>
                      <a:rPr lang="en-US" sz="1100"/>
                      <m:t>t</m:t>
                    </m:r>
                    <m:r>
                      <m:rPr>
                        <m:nor/>
                      </m:rPr>
                      <a:rPr lang="en-US" sz="1100"/>
                      <m:t>. </m:t>
                    </m:r>
                    <m:sSup>
                      <m:sSupPr>
                        <m:ctrlPr>
                          <a:rPr lang="en-CA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nor/>
                      </m:rPr>
                      <a:rPr lang="en-US" sz="1100"/>
                      <m:t>,  </m:t>
                    </m:r>
                    <m:sSup>
                      <m:sSupPr>
                        <m:ctrlPr>
                          <a:rPr lang="en-CA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nor/>
                      </m:rPr>
                      <a:rPr lang="en-US" sz="1100"/>
                      <m:t>,</m:t>
                    </m:r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dirty="0"/>
                  <a:t> </a:t>
                </a:r>
                <a:endParaRPr sz="1100" dirty="0"/>
              </a:p>
            </p:txBody>
          </p:sp>
        </mc:Choice>
        <mc:Fallback xmlns="">
          <p:sp>
            <p:nvSpPr>
              <p:cNvPr id="214" name="Google Shape;214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1901168"/>
                <a:ext cx="5820640" cy="29633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4064E-B378-10B5-4EEE-F9583E6C9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846FE-5BF1-C2F9-6606-6DDD363F3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3C06-1FA6-603B-F7AA-61205227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Sparsity Regularization – ℓ</a:t>
            </a:r>
            <a:r>
              <a:rPr lang="en-GB" baseline="-25000" dirty="0"/>
              <a:t>2,1−2</a:t>
            </a:r>
            <a:r>
              <a:rPr lang="en-GB" dirty="0"/>
              <a:t>-norm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D7F424-435A-88D8-DC79-09785F083E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2873653"/>
              </a:xfrm>
            </p:spPr>
            <p:txBody>
              <a:bodyPr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35"/>
                  <a:buFont typeface="Arial"/>
                  <a:buNone/>
                </a:pPr>
                <a:r>
                  <a:rPr lang="en-GB" sz="1100" b="1" dirty="0"/>
                  <a:t>Purpose:</a:t>
                </a:r>
              </a:p>
              <a:p>
                <a:pPr marL="457200" lvl="0" indent="-305117" algn="l" rtl="0">
                  <a:spcBef>
                    <a:spcPts val="600"/>
                  </a:spcBef>
                  <a:spcAft>
                    <a:spcPts val="0"/>
                  </a:spcAft>
                  <a:buSzPts val="1205"/>
                  <a:buChar char="●"/>
                </a:pPr>
                <a:r>
                  <a:rPr lang="en-GB" sz="1100" dirty="0"/>
                  <a:t>Select essential features.</a:t>
                </a:r>
              </a:p>
              <a:p>
                <a:pPr marL="457200" lvl="0" indent="-305117" algn="l" rtl="0">
                  <a:spcBef>
                    <a:spcPts val="0"/>
                  </a:spcBef>
                  <a:spcAft>
                    <a:spcPts val="0"/>
                  </a:spcAft>
                  <a:buSzPts val="1205"/>
                  <a:buChar char="●"/>
                </a:pPr>
                <a:r>
                  <a:rPr lang="en-GB" sz="1100" dirty="0"/>
                  <a:t>Eliminate redundant/noisy features.</a:t>
                </a:r>
                <a:endParaRPr lang="en-GB" sz="1100" b="1"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Clr>
                    <a:srgbClr val="000000"/>
                  </a:buClr>
                  <a:buSzPts val="935"/>
                  <a:buFont typeface="Arial"/>
                  <a:buNone/>
                </a:pPr>
                <a:r>
                  <a:rPr lang="en-GB" sz="1100" b="1" dirty="0"/>
                  <a:t>Definition: 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935"/>
                  <a:buFont typeface="Arial"/>
                  <a:buNone/>
                </a:pPr>
                <a:r>
                  <a:rPr lang="en-GB" sz="1100" dirty="0">
                    <a:latin typeface="Cambria Math"/>
                    <a:ea typeface="Cambria Math"/>
                    <a:cs typeface="Cambria Math"/>
                    <a:sym typeface="Cambria Math"/>
                  </a:rPr>
                  <a:t>∥W∥</a:t>
                </a:r>
                <a:r>
                  <a:rPr lang="en-GB" sz="1100" baseline="-25000" dirty="0">
                    <a:latin typeface="Cambria Math"/>
                    <a:ea typeface="Cambria Math"/>
                    <a:cs typeface="Cambria Math"/>
                    <a:sym typeface="Cambria Math"/>
                  </a:rPr>
                  <a:t>2,1-2</a:t>
                </a:r>
                <a:r>
                  <a:rPr lang="en-GB" sz="1100" dirty="0">
                    <a:latin typeface="Cambria Math"/>
                    <a:ea typeface="Cambria Math"/>
                    <a:cs typeface="Cambria Math"/>
                    <a:sym typeface="Cambria Math"/>
                  </a:rPr>
                  <a:t> = ∥W∥</a:t>
                </a:r>
                <a:r>
                  <a:rPr lang="en-GB" sz="1100" baseline="-25000" dirty="0">
                    <a:latin typeface="Cambria Math"/>
                    <a:ea typeface="Cambria Math"/>
                    <a:cs typeface="Cambria Math"/>
                    <a:sym typeface="Cambria Math"/>
                  </a:rPr>
                  <a:t>2,1</a:t>
                </a:r>
                <a:r>
                  <a:rPr lang="en-GB" sz="1100" dirty="0">
                    <a:latin typeface="Cambria Math"/>
                    <a:ea typeface="Cambria Math"/>
                    <a:cs typeface="Cambria Math"/>
                    <a:sym typeface="Cambria Math"/>
                  </a:rPr>
                  <a:t> – ∥W∥</a:t>
                </a:r>
                <a:r>
                  <a:rPr lang="en-GB" sz="1100" baseline="-25000" dirty="0">
                    <a:latin typeface="Cambria Math"/>
                    <a:ea typeface="Cambria Math"/>
                    <a:cs typeface="Cambria Math"/>
                    <a:sym typeface="Cambria Math"/>
                  </a:rPr>
                  <a:t>2,2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GB" sz="1100" dirty="0"/>
                  <a:t>ℓ</a:t>
                </a:r>
                <a:r>
                  <a:rPr lang="en-GB" sz="1100" baseline="-25000" dirty="0"/>
                  <a:t>2,1</a:t>
                </a:r>
                <a:r>
                  <a:rPr lang="en-GB" sz="1100" dirty="0"/>
                  <a:t>-norm: Promotes row-wise sparsity.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GB" sz="1100" dirty="0"/>
                  <a:t>ℓ</a:t>
                </a:r>
                <a:r>
                  <a:rPr lang="en-GB" sz="1100" baseline="-25000" dirty="0"/>
                  <a:t>2,2</a:t>
                </a:r>
                <a:r>
                  <a:rPr lang="en-GB" sz="1100" dirty="0"/>
                  <a:t>-norm (Frobenius): Stabilizes solutions.</a:t>
                </a:r>
              </a:p>
              <a:p>
                <a:pPr marL="0" lvl="0" indent="0">
                  <a:spcBef>
                    <a:spcPts val="600"/>
                  </a:spcBef>
                  <a:buNone/>
                </a:pPr>
                <a:r>
                  <a:rPr lang="en-GB" sz="1100" b="1" dirty="0"/>
                  <a:t>Basic Objective: </a:t>
                </a:r>
                <a14:m>
                  <m:oMath xmlns:m="http://schemas.openxmlformats.org/officeDocument/2006/math">
                    <m:r>
                      <a:rPr lang="en-GB" sz="1100" b="1" i="0" smtClean="0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GB" sz="11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𝑊</m:t>
                        </m:r>
                      </m:lim>
                    </m:limLow>
                    <m:sSub>
                      <m:sSub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𝑋𝑊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𝐺</m:t>
                        </m:r>
                        <m:sSup>
                          <m:sSupPr>
                            <m:ctrlPr>
                              <a:rPr lang="ar-AE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10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ar-AE" sz="11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ar-AE" sz="1100" i="1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ar-AE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ar-AE" sz="1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𝐻𝑋𝑊</m:t>
                        </m:r>
                      </m:e>
                    </m:d>
                    <m:r>
                      <a:rPr lang="ar-AE" sz="11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1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100" dirty="0"/>
                  <a:t> 		</a:t>
                </a:r>
                <a:r>
                  <a:rPr lang="en-GB" sz="1100" dirty="0"/>
                  <a:t> </a:t>
                </a:r>
              </a:p>
              <a:p>
                <a:pPr marL="0" lv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100"/>
                      <m:t>s</m:t>
                    </m:r>
                    <m:r>
                      <m:rPr>
                        <m:nor/>
                      </m:rPr>
                      <a:rPr lang="en-GB" sz="1100"/>
                      <m:t>.</m:t>
                    </m:r>
                    <m:r>
                      <m:rPr>
                        <m:nor/>
                      </m:rPr>
                      <a:rPr lang="en-GB" sz="1100"/>
                      <m:t>t</m:t>
                    </m:r>
                    <m:r>
                      <m:rPr>
                        <m:nor/>
                      </m:rPr>
                      <a:rPr lang="en-GB" sz="1100"/>
                      <m:t>. </m:t>
                    </m:r>
                    <m:sSup>
                      <m:sSup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ar-AE" sz="11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ar-AE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100" i="1"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nor/>
                      </m:rPr>
                      <a:rPr lang="ar-AE" sz="1100"/>
                      <m:t>,</m:t>
                    </m:r>
                    <m:r>
                      <m:rPr>
                        <m:nor/>
                      </m:rPr>
                      <a:rPr lang="ar-AE" sz="1100"/>
                      <m:t>  </m:t>
                    </m:r>
                    <m:sSup>
                      <m:sSup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ar-AE" sz="11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ar-AE" sz="11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ar-AE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100" i="1"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nor/>
                      </m:rPr>
                      <a:rPr lang="ar-AE" sz="1100"/>
                      <m:t>,</m:t>
                    </m:r>
                  </m:oMath>
                </a14:m>
                <a:r>
                  <a:rPr lang="ar-AE" sz="1100" dirty="0"/>
                  <a:t> </a:t>
                </a:r>
                <a14:m>
                  <m:oMath xmlns:m="http://schemas.openxmlformats.org/officeDocument/2006/math">
                    <m:r>
                      <a:rPr lang="ar-AE" sz="11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ar-AE" sz="11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ar-AE" sz="11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sz="1100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D7F424-435A-88D8-DC79-09785F083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287365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60D9-5F52-7522-1C6B-994CF55D52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E4729-AF70-73F8-6D1F-A40E2E845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71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E79B-92BC-8920-FD78-6239B8E6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Concave-Convex Procedure (CCCP) Optimization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4EDF7C-5AA4-9DEF-B909-E62B7E7BD2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873652"/>
              </a:xfrm>
            </p:spPr>
            <p:txBody>
              <a:bodyPr>
                <a:normAutofit/>
              </a:bodyPr>
              <a:lstStyle/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GB" sz="1100" b="1" dirty="0"/>
                  <a:t>Purpose:</a:t>
                </a:r>
                <a:r>
                  <a:rPr lang="en-GB" sz="1100" dirty="0"/>
                  <a:t> Solve non-convex ℓ</a:t>
                </a:r>
                <a:r>
                  <a:rPr lang="en-GB" sz="1100" baseline="-25000" dirty="0"/>
                  <a:t>2,1-2</a:t>
                </a:r>
                <a:r>
                  <a:rPr lang="en-GB" sz="1100" dirty="0"/>
                  <a:t> optimization efficiently.</a:t>
                </a:r>
              </a:p>
              <a:p>
                <a:pPr marL="0" lvl="0" indent="0" algn="l" rtl="0">
                  <a:lnSpc>
                    <a:spcPct val="114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GB" sz="1100" b="1" dirty="0"/>
                  <a:t>Problem Formulation:</a:t>
                </a:r>
              </a:p>
              <a:p>
                <a:pPr marL="0" lvl="0" indent="0" algn="l" rtl="0">
                  <a:lnSpc>
                    <a:spcPct val="114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ar-AE" sz="11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100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ar-AE" sz="11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lim>
                      </m:limLow>
                      <m:r>
                        <a:rPr lang="ar-AE" sz="11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ar-AE" sz="11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ar-AE" sz="11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ar-AE" sz="11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)≔</m:t>
                      </m:r>
                      <m:r>
                        <a:rPr lang="ar-AE" sz="11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100" b="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100" b="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ar-AE" sz="11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ar-AE" sz="11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ar-AE" sz="11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ar-AE" sz="11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ar-AE" sz="11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ar-AE" sz="1100" dirty="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GB" sz="1100" dirty="0">
                    <a:latin typeface="Cambria Math"/>
                    <a:ea typeface="Cambria Math"/>
                    <a:cs typeface="Cambria Math"/>
                    <a:sym typeface="Cambria Math"/>
                  </a:rPr>
                  <a:t>F(w)</a:t>
                </a:r>
                <a:r>
                  <a:rPr lang="en-GB" sz="1100" dirty="0"/>
                  <a:t>: Convex, </a:t>
                </a:r>
                <a:r>
                  <a:rPr lang="en-GB" sz="1100" dirty="0">
                    <a:latin typeface="Cambria Math"/>
                    <a:ea typeface="Cambria Math"/>
                    <a:cs typeface="Cambria Math"/>
                    <a:sym typeface="Cambria Math"/>
                  </a:rPr>
                  <a:t>G(w)</a:t>
                </a:r>
                <a:r>
                  <a:rPr lang="en-GB" sz="1100" dirty="0"/>
                  <a:t>: Convex → </a:t>
                </a:r>
                <a:r>
                  <a:rPr lang="en-GB" sz="1100" dirty="0">
                    <a:latin typeface="Cambria Math"/>
                    <a:ea typeface="Cambria Math"/>
                    <a:cs typeface="Cambria Math"/>
                    <a:sym typeface="Cambria Math"/>
                  </a:rPr>
                  <a:t>Z(w)</a:t>
                </a:r>
                <a:r>
                  <a:rPr lang="en-GB" sz="1100" dirty="0"/>
                  <a:t>: Non-convex.</a:t>
                </a:r>
              </a:p>
              <a:p>
                <a:pPr marL="0" lvl="0" indent="0" algn="l" rtl="0">
                  <a:lnSpc>
                    <a:spcPct val="114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GB" sz="1100" b="1" dirty="0"/>
                  <a:t>CCCP Steps:</a:t>
                </a:r>
              </a:p>
              <a:p>
                <a:pPr marL="457200" lvl="0" indent="-304800" algn="l" rtl="0">
                  <a:lnSpc>
                    <a:spcPct val="114000"/>
                  </a:lnSpc>
                  <a:spcAft>
                    <a:spcPts val="600"/>
                  </a:spcAft>
                  <a:buSzPts val="1200"/>
                  <a:buChar char="●"/>
                </a:pPr>
                <a:r>
                  <a:rPr lang="en-GB" sz="1100" dirty="0"/>
                  <a:t>Linearize </a:t>
                </a:r>
                <a:r>
                  <a:rPr lang="en-GB" sz="1100" dirty="0">
                    <a:latin typeface="Cambria Math"/>
                    <a:ea typeface="Cambria Math"/>
                    <a:cs typeface="Cambria Math"/>
                    <a:sym typeface="Cambria Math"/>
                  </a:rPr>
                  <a:t>G(w)</a:t>
                </a:r>
                <a:r>
                  <a:rPr lang="en-GB" sz="1100" dirty="0"/>
                  <a:t> at iteration 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100" i="1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∆</m:t>
                        </m:r>
                      </m:e>
                      <m:sup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ar-AE" sz="1100" i="1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 </m:t>
                    </m:r>
                    <m:r>
                      <a:rPr lang="ar-AE" sz="1100" i="1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𝜕</m:t>
                        </m:r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sz="1100" i="1">
                                    <a:solidFill>
                                      <a:srgbClr val="5959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Cambria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100" i="1">
                                    <a:solidFill>
                                      <a:srgbClr val="5959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Cambria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ar-AE" sz="1100" i="1">
                                    <a:solidFill>
                                      <a:srgbClr val="5959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Cambria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𝜕</m:t>
                        </m:r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ar-AE" sz="1100" i="1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 </m:t>
                    </m:r>
                  </m:oMath>
                </a14:m>
                <a:endParaRPr lang="ar-AE" sz="1100" dirty="0">
                  <a:solidFill>
                    <a:srgbClr val="595959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 marL="457200" lvl="0" indent="-30480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SzPts val="1200"/>
                  <a:buChar char="●"/>
                </a:pPr>
                <a:r>
                  <a:rPr lang="en-GB" sz="1100" dirty="0"/>
                  <a:t>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100" i="1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𝑡</m:t>
                        </m:r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+</m:t>
                        </m:r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ar-AE" sz="1100" i="1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=</m:t>
                    </m:r>
                    <m:r>
                      <a:rPr lang="ar-AE" sz="1100" i="1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𝑎𝑟𝑔</m:t>
                    </m:r>
                    <m:func>
                      <m:funcPr>
                        <m:ctrlP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1100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−(</m:t>
                        </m:r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sz="1100" i="1">
                                    <a:solidFill>
                                      <a:srgbClr val="5959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Cambria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100" i="1">
                                    <a:solidFill>
                                      <a:srgbClr val="5959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Cambria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ar-AE" sz="1100" i="1">
                                    <a:solidFill>
                                      <a:srgbClr val="5959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Cambria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+&lt;</m:t>
                        </m:r>
                        <m:sSup>
                          <m:sSupPr>
                            <m:ctrlP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  <m:t>∆</m:t>
                            </m:r>
                          </m:e>
                          <m:sup>
                            <m: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,</m:t>
                        </m:r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𝑤</m:t>
                        </m:r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ar-AE" sz="1100" i="1">
                                <a:solidFill>
                                  <a:srgbClr val="595959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ar-AE" sz="1100" i="1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ar-AE" sz="11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 </m:t>
                    </m:r>
                  </m:oMath>
                </a14:m>
                <a:endParaRPr lang="ar-AE" sz="1100" dirty="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 marL="15240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SzPts val="1200"/>
                  <a:buNone/>
                </a:pPr>
                <a:r>
                  <a:rPr lang="en-GB" sz="1100" dirty="0">
                    <a:latin typeface="Cambria Math"/>
                    <a:ea typeface="Cambria Math"/>
                    <a:cs typeface="Cambria Math"/>
                    <a:sym typeface="Cambria Math"/>
                  </a:rPr>
                  <a:t>where ∆</a:t>
                </a:r>
                <a:r>
                  <a:rPr lang="en-GB" sz="1100" baseline="30000" dirty="0">
                    <a:latin typeface="Cambria Math"/>
                    <a:ea typeface="Cambria Math"/>
                    <a:cs typeface="Cambria Math"/>
                    <a:sym typeface="Cambria Math"/>
                  </a:rPr>
                  <a:t>𝑡</a:t>
                </a:r>
                <a:r>
                  <a:rPr lang="en-GB" sz="1100" dirty="0">
                    <a:latin typeface="Cambria Math"/>
                    <a:ea typeface="Cambria Math"/>
                    <a:cs typeface="Cambria Math"/>
                    <a:sym typeface="Cambria Math"/>
                  </a:rPr>
                  <a:t> represents the linearized gradient of 𝐺(𝑤</a:t>
                </a:r>
                <a:r>
                  <a:rPr lang="en-GB" sz="1100" baseline="30000" dirty="0">
                    <a:latin typeface="Cambria Math"/>
                    <a:ea typeface="Cambria Math"/>
                    <a:cs typeface="Cambria Math"/>
                    <a:sym typeface="Cambria Math"/>
                  </a:rPr>
                  <a:t>𝑡</a:t>
                </a:r>
                <a:r>
                  <a:rPr lang="en-GB" sz="1100" dirty="0">
                    <a:latin typeface="Cambria Math"/>
                    <a:ea typeface="Cambria Math"/>
                    <a:cs typeface="Cambria Math"/>
                    <a:sym typeface="Cambria Math"/>
                  </a:rPr>
                  <a:t>) at iteration 𝑡 and &lt;,&gt; represents the inner product. </a:t>
                </a:r>
                <a:endParaRPr lang="en-GB" sz="1100" dirty="0"/>
              </a:p>
              <a:p>
                <a:endParaRPr lang="en-CA" sz="11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4EDF7C-5AA4-9DEF-B909-E62B7E7BD2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87365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153B-3CAE-B1C8-5763-8D6B12F41C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278AD-F6C3-52D8-CF6A-B3052AEB4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50" y="2078875"/>
            <a:ext cx="2700000" cy="240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7BE10-84DA-41E1-05D0-5BA038FE3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93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1BDA93-8228-E0A1-3F56-7378F180755C}"/>
              </a:ext>
            </a:extLst>
          </p:cNvPr>
          <p:cNvSpPr/>
          <p:nvPr/>
        </p:nvSpPr>
        <p:spPr>
          <a:xfrm>
            <a:off x="726651" y="2796775"/>
            <a:ext cx="1980000" cy="1980000"/>
          </a:xfrm>
          <a:prstGeom prst="roundRect">
            <a:avLst>
              <a:gd name="adj" fmla="val 6749"/>
            </a:avLst>
          </a:prstGeom>
          <a:solidFill>
            <a:srgbClr val="FAFAF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50C0352-D5C0-8A39-52D2-1AAD6098F664}"/>
              </a:ext>
            </a:extLst>
          </p:cNvPr>
          <p:cNvSpPr/>
          <p:nvPr/>
        </p:nvSpPr>
        <p:spPr>
          <a:xfrm>
            <a:off x="3582000" y="2796775"/>
            <a:ext cx="1980000" cy="1980000"/>
          </a:xfrm>
          <a:prstGeom prst="roundRect">
            <a:avLst>
              <a:gd name="adj" fmla="val 6749"/>
            </a:avLst>
          </a:prstGeom>
          <a:solidFill>
            <a:srgbClr val="FAFAF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04B7736-4290-3B7B-3FDF-B98DAB137983}"/>
              </a:ext>
            </a:extLst>
          </p:cNvPr>
          <p:cNvSpPr/>
          <p:nvPr/>
        </p:nvSpPr>
        <p:spPr>
          <a:xfrm>
            <a:off x="6437349" y="2796775"/>
            <a:ext cx="1980000" cy="1980000"/>
          </a:xfrm>
          <a:prstGeom prst="roundRect">
            <a:avLst>
              <a:gd name="adj" fmla="val 6749"/>
            </a:avLst>
          </a:prstGeom>
          <a:solidFill>
            <a:srgbClr val="FAFAF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F1E09-E200-8B9B-6CFD-825B768B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 Function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2A055A-325F-0222-2B27-695907A28C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9450" y="1858538"/>
                <a:ext cx="7688700" cy="468000"/>
              </a:xfrm>
            </p:spPr>
            <p:txBody>
              <a:bodyPr>
                <a:normAutofit lnSpcReduction="10000"/>
              </a:bodyPr>
              <a:lstStyle/>
              <a:p>
                <a:pPr marL="146050" indent="0" algn="ctr"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CA" sz="12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CA" sz="12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min</m:t>
                        </m:r>
                      </m:e>
                      <m:lim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12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2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sz="12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2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lim>
                    </m:limLow>
                    <m:sSub>
                      <m:sSub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𝑋𝑊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  <m:sSup>
                          <m:sSupPr>
                            <m:ctrlP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b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CA" sz="12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𝑇𝑟</m:t>
                    </m:r>
                    <m:d>
                      <m:d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𝐻𝑋𝑊</m:t>
                        </m:r>
                      </m:e>
                    </m:d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sSub>
                      <m:sSub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b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  s</a:t>
                </a:r>
                <a:r>
                  <a:rPr lang="en-CA" dirty="0" err="1"/>
                  <a:t>.t.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2A055A-325F-0222-2B27-695907A28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1858538"/>
                <a:ext cx="7688700" cy="468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E34EE-D78A-BE31-2AED-B86C1CF1C3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018FE-7F6D-EC3F-4B29-096BE8E433DB}"/>
              </a:ext>
            </a:extLst>
          </p:cNvPr>
          <p:cNvSpPr txBox="1"/>
          <p:nvPr/>
        </p:nvSpPr>
        <p:spPr>
          <a:xfrm>
            <a:off x="1016779" y="4403094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Sparse Penalty</a:t>
            </a:r>
            <a:endParaRPr lang="en-CA" dirty="0">
              <a:solidFill>
                <a:srgbClr val="59595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932F27-B8C5-E0F6-53C8-89BE1A55A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768049"/>
              </p:ext>
            </p:extLst>
          </p:nvPr>
        </p:nvGraphicFramePr>
        <p:xfrm>
          <a:off x="960651" y="3246775"/>
          <a:ext cx="1512000" cy="1080000"/>
        </p:xfrm>
        <a:graphic>
          <a:graphicData uri="http://schemas.openxmlformats.org/drawingml/2006/table">
            <a:tbl>
              <a:tblPr firstRow="1" bandRow="1">
                <a:tableStyleId>{4BC0F95E-37E2-4CEB-9F95-215C66DCFCB3}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77889474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75903158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19206183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7990344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31289822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0301808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3651779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4354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1957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2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1950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4294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39A0DB-2BAD-E24E-9C76-16967025034F}"/>
                  </a:ext>
                </a:extLst>
              </p:cNvPr>
              <p:cNvSpPr txBox="1"/>
              <p:nvPr/>
            </p:nvSpPr>
            <p:spPr>
              <a:xfrm>
                <a:off x="1171096" y="2862679"/>
                <a:ext cx="1091109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CA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CA" i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CA" i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i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rgbClr val="595959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39A0DB-2BAD-E24E-9C76-169670250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96" y="2862679"/>
                <a:ext cx="1091109" cy="317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459CF7B3-F60E-4A8E-B3E9-3998CCE9B83B}"/>
              </a:ext>
            </a:extLst>
          </p:cNvPr>
          <p:cNvGrpSpPr/>
          <p:nvPr/>
        </p:nvGrpSpPr>
        <p:grpSpPr>
          <a:xfrm>
            <a:off x="3668548" y="2862679"/>
            <a:ext cx="1806905" cy="1848192"/>
            <a:chOff x="5569579" y="2780629"/>
            <a:chExt cx="1806905" cy="18481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027A42-8750-C95A-75B7-44F80C7468BF}"/>
                </a:ext>
              </a:extLst>
            </p:cNvPr>
            <p:cNvSpPr txBox="1"/>
            <p:nvPr/>
          </p:nvSpPr>
          <p:spPr>
            <a:xfrm>
              <a:off x="5569579" y="4321044"/>
              <a:ext cx="1806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595959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Reconstruction Loss</a:t>
              </a:r>
              <a:endParaRPr lang="en-CA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949CA9-BEE7-475C-1B73-D73FD03DD408}"/>
                    </a:ext>
                  </a:extLst>
                </p:cNvPr>
                <p:cNvSpPr txBox="1"/>
                <p:nvPr/>
              </p:nvSpPr>
              <p:spPr>
                <a:xfrm>
                  <a:off x="5739548" y="2780629"/>
                  <a:ext cx="1466967" cy="3215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en-CA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𝑋𝑊</m:t>
                            </m:r>
                            <m:r>
                              <a:rPr lang="en-CA" i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p>
                              <m:sSupPr>
                                <m:ctrlPr>
                                  <a:rPr lang="en-CA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i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∥</m:t>
                            </m:r>
                          </m:e>
                          <m:sub>
                            <m:r>
                              <a:rPr lang="en-CA" i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i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i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dirty="0">
                    <a:solidFill>
                      <a:srgbClr val="595959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949CA9-BEE7-475C-1B73-D73FD03DD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9548" y="2780629"/>
                  <a:ext cx="1466967" cy="321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CECCC71-9517-8FB9-89B7-A9CC31B98F5D}"/>
                </a:ext>
              </a:extLst>
            </p:cNvPr>
            <p:cNvGrpSpPr/>
            <p:nvPr/>
          </p:nvGrpSpPr>
          <p:grpSpPr>
            <a:xfrm>
              <a:off x="5843031" y="3104606"/>
              <a:ext cx="1260000" cy="1187127"/>
              <a:chOff x="5860800" y="3104606"/>
              <a:chExt cx="1260000" cy="118712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A6DD448-C449-521A-DCDE-9F59769D93A7}"/>
                  </a:ext>
                </a:extLst>
              </p:cNvPr>
              <p:cNvGrpSpPr/>
              <p:nvPr/>
            </p:nvGrpSpPr>
            <p:grpSpPr>
              <a:xfrm>
                <a:off x="5860800" y="3104606"/>
                <a:ext cx="1260000" cy="1080000"/>
                <a:chOff x="5860800" y="3104606"/>
                <a:chExt cx="1260000" cy="1080000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E43852C8-610A-851B-AE7D-10241BE0C702}"/>
                    </a:ext>
                  </a:extLst>
                </p:cNvPr>
                <p:cNvCxnSpPr/>
                <p:nvPr/>
              </p:nvCxnSpPr>
              <p:spPr>
                <a:xfrm flipV="1">
                  <a:off x="6400800" y="3104606"/>
                  <a:ext cx="0" cy="72000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FC810BA3-8839-8DCA-B60C-006EE98D8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0800" y="3824606"/>
                  <a:ext cx="720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824E0696-4471-F7DD-8478-6625EFBF4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0800" y="3824606"/>
                  <a:ext cx="540000" cy="36000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E94289B-06AE-6722-320F-296226EA5E4E}"/>
                  </a:ext>
                </a:extLst>
              </p:cNvPr>
              <p:cNvGrpSpPr/>
              <p:nvPr/>
            </p:nvGrpSpPr>
            <p:grpSpPr>
              <a:xfrm rot="2700000">
                <a:off x="6411835" y="3492497"/>
                <a:ext cx="432000" cy="210151"/>
                <a:chOff x="6683829" y="3418114"/>
                <a:chExt cx="432000" cy="210151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B5E67C0-A369-5DD8-8646-958FD212A058}"/>
                    </a:ext>
                  </a:extLst>
                </p:cNvPr>
                <p:cNvSpPr/>
                <p:nvPr/>
              </p:nvSpPr>
              <p:spPr>
                <a:xfrm>
                  <a:off x="6683829" y="3418114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F0B843B-D611-993E-6A1C-8EA15465A9CF}"/>
                    </a:ext>
                  </a:extLst>
                </p:cNvPr>
                <p:cNvSpPr/>
                <p:nvPr/>
              </p:nvSpPr>
              <p:spPr>
                <a:xfrm>
                  <a:off x="6766586" y="3520265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7D23C942-C4D0-1E43-20D5-1FA6A14B9CEE}"/>
                    </a:ext>
                  </a:extLst>
                </p:cNvPr>
                <p:cNvSpPr/>
                <p:nvPr/>
              </p:nvSpPr>
              <p:spPr>
                <a:xfrm>
                  <a:off x="6845829" y="3418114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F067B69-3137-B6EB-5BB6-E748D9226E7B}"/>
                    </a:ext>
                  </a:extLst>
                </p:cNvPr>
                <p:cNvSpPr/>
                <p:nvPr/>
              </p:nvSpPr>
              <p:spPr>
                <a:xfrm>
                  <a:off x="7007829" y="3418114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0FF65580-6289-515C-D8E0-657EA9780067}"/>
                    </a:ext>
                  </a:extLst>
                </p:cNvPr>
                <p:cNvSpPr/>
                <p:nvPr/>
              </p:nvSpPr>
              <p:spPr>
                <a:xfrm>
                  <a:off x="6927773" y="3520265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4F0E57-6DE5-DDC5-01CF-9BB3D1998704}"/>
                  </a:ext>
                </a:extLst>
              </p:cNvPr>
              <p:cNvGrpSpPr/>
              <p:nvPr/>
            </p:nvGrpSpPr>
            <p:grpSpPr>
              <a:xfrm>
                <a:off x="5928953" y="3599640"/>
                <a:ext cx="396140" cy="394928"/>
                <a:chOff x="5402436" y="3455536"/>
                <a:chExt cx="396140" cy="394928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72A6025-1F8F-E5D8-B9D4-697C2DF732BF}"/>
                    </a:ext>
                  </a:extLst>
                </p:cNvPr>
                <p:cNvSpPr/>
                <p:nvPr/>
              </p:nvSpPr>
              <p:spPr>
                <a:xfrm>
                  <a:off x="5519506" y="3625491"/>
                  <a:ext cx="108000" cy="108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CCE2A77-39A1-EE6F-3E7B-AF0FFB90DF79}"/>
                    </a:ext>
                  </a:extLst>
                </p:cNvPr>
                <p:cNvSpPr/>
                <p:nvPr/>
              </p:nvSpPr>
              <p:spPr>
                <a:xfrm>
                  <a:off x="5402436" y="3508518"/>
                  <a:ext cx="108000" cy="108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D701366-A28E-F401-BB3A-A614E167DED6}"/>
                    </a:ext>
                  </a:extLst>
                </p:cNvPr>
                <p:cNvSpPr/>
                <p:nvPr/>
              </p:nvSpPr>
              <p:spPr>
                <a:xfrm>
                  <a:off x="5564436" y="3455536"/>
                  <a:ext cx="108000" cy="108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68229CC-8B82-C50B-C04F-44B58D8CEC1B}"/>
                    </a:ext>
                  </a:extLst>
                </p:cNvPr>
                <p:cNvSpPr/>
                <p:nvPr/>
              </p:nvSpPr>
              <p:spPr>
                <a:xfrm>
                  <a:off x="5636576" y="3742464"/>
                  <a:ext cx="108000" cy="108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B3A755E-89E6-EBFF-843F-C499E41D3700}"/>
                    </a:ext>
                  </a:extLst>
                </p:cNvPr>
                <p:cNvSpPr/>
                <p:nvPr/>
              </p:nvSpPr>
              <p:spPr>
                <a:xfrm>
                  <a:off x="5690576" y="3580658"/>
                  <a:ext cx="108000" cy="108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AAB51B0-1DCF-0830-A4B8-AF6784F16DAB}"/>
                  </a:ext>
                </a:extLst>
              </p:cNvPr>
              <p:cNvGrpSpPr/>
              <p:nvPr/>
            </p:nvGrpSpPr>
            <p:grpSpPr>
              <a:xfrm>
                <a:off x="6473032" y="3912538"/>
                <a:ext cx="373501" cy="379195"/>
                <a:chOff x="6357558" y="3939994"/>
                <a:chExt cx="373501" cy="379195"/>
              </a:xfrm>
            </p:grpSpPr>
            <p:sp>
              <p:nvSpPr>
                <p:cNvPr id="46" name="Isosceles Triangle 45">
                  <a:extLst>
                    <a:ext uri="{FF2B5EF4-FFF2-40B4-BE49-F238E27FC236}">
                      <a16:creationId xmlns:a16="http://schemas.microsoft.com/office/drawing/2014/main" id="{496472DC-7D70-AE11-272E-CE08EF6F75D5}"/>
                    </a:ext>
                  </a:extLst>
                </p:cNvPr>
                <p:cNvSpPr/>
                <p:nvPr/>
              </p:nvSpPr>
              <p:spPr>
                <a:xfrm>
                  <a:off x="6357558" y="3995189"/>
                  <a:ext cx="108000" cy="108000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" name="Isosceles Triangle 46">
                  <a:extLst>
                    <a:ext uri="{FF2B5EF4-FFF2-40B4-BE49-F238E27FC236}">
                      <a16:creationId xmlns:a16="http://schemas.microsoft.com/office/drawing/2014/main" id="{8D01AECA-8086-16FC-978C-67C84336A4EF}"/>
                    </a:ext>
                  </a:extLst>
                </p:cNvPr>
                <p:cNvSpPr/>
                <p:nvPr/>
              </p:nvSpPr>
              <p:spPr>
                <a:xfrm>
                  <a:off x="6461059" y="4103189"/>
                  <a:ext cx="108000" cy="108000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6DAE364A-0062-69C5-1E6A-72CD68C26280}"/>
                    </a:ext>
                  </a:extLst>
                </p:cNvPr>
                <p:cNvSpPr/>
                <p:nvPr/>
              </p:nvSpPr>
              <p:spPr>
                <a:xfrm>
                  <a:off x="6569059" y="4211189"/>
                  <a:ext cx="108000" cy="108000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Isosceles Triangle 48">
                  <a:extLst>
                    <a:ext uri="{FF2B5EF4-FFF2-40B4-BE49-F238E27FC236}">
                      <a16:creationId xmlns:a16="http://schemas.microsoft.com/office/drawing/2014/main" id="{B28FAF5F-5900-F683-9557-988704AADD9A}"/>
                    </a:ext>
                  </a:extLst>
                </p:cNvPr>
                <p:cNvSpPr/>
                <p:nvPr/>
              </p:nvSpPr>
              <p:spPr>
                <a:xfrm>
                  <a:off x="6623059" y="4049189"/>
                  <a:ext cx="108000" cy="108000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624F2420-B5BE-421A-340B-A73707389BD2}"/>
                    </a:ext>
                  </a:extLst>
                </p:cNvPr>
                <p:cNvSpPr/>
                <p:nvPr/>
              </p:nvSpPr>
              <p:spPr>
                <a:xfrm>
                  <a:off x="6513754" y="3939994"/>
                  <a:ext cx="108000" cy="108000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409F4D-8E4A-7668-589E-5DD8290C5050}"/>
              </a:ext>
            </a:extLst>
          </p:cNvPr>
          <p:cNvGrpSpPr/>
          <p:nvPr/>
        </p:nvGrpSpPr>
        <p:grpSpPr>
          <a:xfrm>
            <a:off x="6562035" y="2866125"/>
            <a:ext cx="1730628" cy="1841300"/>
            <a:chOff x="6408035" y="2866655"/>
            <a:chExt cx="1730628" cy="184130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63208E2-31F0-F2AA-34D1-B7F14B2496C7}"/>
                </a:ext>
              </a:extLst>
            </p:cNvPr>
            <p:cNvSpPr txBox="1"/>
            <p:nvPr/>
          </p:nvSpPr>
          <p:spPr>
            <a:xfrm>
              <a:off x="6445238" y="4400178"/>
              <a:ext cx="16562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95959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Structure Learning</a:t>
              </a:r>
              <a:endParaRPr lang="en-CA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F077140-110D-C14E-6E33-647BFF50FF80}"/>
                    </a:ext>
                  </a:extLst>
                </p:cNvPr>
                <p:cNvSpPr txBox="1"/>
                <p:nvPr/>
              </p:nvSpPr>
              <p:spPr>
                <a:xfrm>
                  <a:off x="6408035" y="2866655"/>
                  <a:ext cx="173062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𝐻𝑋𝑊</m:t>
                            </m:r>
                          </m:e>
                        </m:d>
                      </m:oMath>
                    </m:oMathPara>
                  </a14:m>
                  <a:endParaRPr lang="en-CA" dirty="0">
                    <a:solidFill>
                      <a:srgbClr val="595959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F077140-110D-C14E-6E33-647BFF50F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035" y="2866655"/>
                  <a:ext cx="1730628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7" name="Picture 86" descr="A network of lines and dots&#10;&#10;AI-generated content may be incorrect.">
              <a:extLst>
                <a:ext uri="{FF2B5EF4-FFF2-40B4-BE49-F238E27FC236}">
                  <a16:creationId xmlns:a16="http://schemas.microsoft.com/office/drawing/2014/main" id="{8175A51A-1A92-71D9-9DB0-2B8E3C308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3349" y="3168683"/>
              <a:ext cx="1260000" cy="1260000"/>
            </a:xfrm>
            <a:prstGeom prst="rect">
              <a:avLst/>
            </a:prstGeom>
          </p:spPr>
        </p:pic>
        <p:pic>
          <p:nvPicPr>
            <p:cNvPr id="88" name="Picture 87" descr="A network of lines and dots&#10;&#10;AI-generated content may be incorrect.">
              <a:extLst>
                <a:ext uri="{FF2B5EF4-FFF2-40B4-BE49-F238E27FC236}">
                  <a16:creationId xmlns:a16="http://schemas.microsoft.com/office/drawing/2014/main" id="{3A2086B0-1D44-0A76-7146-704BD22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3348" y="3146973"/>
              <a:ext cx="1260000" cy="1260000"/>
            </a:xfrm>
            <a:prstGeom prst="rect">
              <a:avLst/>
            </a:prstGeom>
          </p:spPr>
        </p:pic>
        <p:pic>
          <p:nvPicPr>
            <p:cNvPr id="89" name="Picture 88" descr="A network of lines and dots&#10;&#10;AI-generated content may be incorrect.">
              <a:extLst>
                <a:ext uri="{FF2B5EF4-FFF2-40B4-BE49-F238E27FC236}">
                  <a16:creationId xmlns:a16="http://schemas.microsoft.com/office/drawing/2014/main" id="{6172C903-BDB9-E708-A5AF-2A33F9527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1349" y="3175305"/>
              <a:ext cx="1224000" cy="1224000"/>
            </a:xfrm>
            <a:prstGeom prst="rect">
              <a:avLst/>
            </a:prstGeom>
          </p:spPr>
        </p:pic>
      </p:grpSp>
      <p:sp>
        <p:nvSpPr>
          <p:cNvPr id="96" name="Cross 95">
            <a:extLst>
              <a:ext uri="{FF2B5EF4-FFF2-40B4-BE49-F238E27FC236}">
                <a16:creationId xmlns:a16="http://schemas.microsoft.com/office/drawing/2014/main" id="{A9656B36-9F6A-8782-5C6A-AF796EFDB5F1}"/>
              </a:ext>
            </a:extLst>
          </p:cNvPr>
          <p:cNvSpPr/>
          <p:nvPr/>
        </p:nvSpPr>
        <p:spPr>
          <a:xfrm>
            <a:off x="2964326" y="3618153"/>
            <a:ext cx="360000" cy="360000"/>
          </a:xfrm>
          <a:prstGeom prst="plus">
            <a:avLst>
              <a:gd name="adj" fmla="val 36087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2D15A629-748B-0022-3FC2-81350119937D}"/>
              </a:ext>
            </a:extLst>
          </p:cNvPr>
          <p:cNvSpPr/>
          <p:nvPr/>
        </p:nvSpPr>
        <p:spPr>
          <a:xfrm>
            <a:off x="5819674" y="3618153"/>
            <a:ext cx="360000" cy="360000"/>
          </a:xfrm>
          <a:prstGeom prst="plus">
            <a:avLst>
              <a:gd name="adj" fmla="val 36087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Arrow: Up 97">
            <a:extLst>
              <a:ext uri="{FF2B5EF4-FFF2-40B4-BE49-F238E27FC236}">
                <a16:creationId xmlns:a16="http://schemas.microsoft.com/office/drawing/2014/main" id="{22CB51CB-9AB6-1D5A-931F-FF972A6A074C}"/>
              </a:ext>
            </a:extLst>
          </p:cNvPr>
          <p:cNvSpPr/>
          <p:nvPr/>
        </p:nvSpPr>
        <p:spPr>
          <a:xfrm>
            <a:off x="4406293" y="2342647"/>
            <a:ext cx="360000" cy="360000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63687-A841-84EB-5C64-F0E4B751E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40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Optimizing the Objective Function</a:t>
            </a:r>
            <a:endParaRPr dirty="0"/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499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Goal: </a:t>
            </a:r>
            <a:r>
              <a:rPr lang="en-GB" sz="1200" dirty="0"/>
              <a:t>Minimize the objective function with respect to projection matrix </a:t>
            </a:r>
            <a:r>
              <a:rPr lang="en-GB" sz="1200" dirty="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endParaRPr sz="1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 dirty="0"/>
              <a:t>Challenges:</a:t>
            </a:r>
            <a:endParaRPr sz="1200" b="1" dirty="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Non-smooth ℓ</a:t>
            </a:r>
            <a:r>
              <a:rPr lang="en-GB" sz="1200" baseline="-25000" dirty="0"/>
              <a:t>2,1</a:t>
            </a:r>
            <a:r>
              <a:rPr lang="en-GB" sz="1200" dirty="0"/>
              <a:t>-norm hinders gradient-based optimization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Interdependence of variables </a:t>
            </a:r>
            <a:r>
              <a:rPr lang="en-GB" sz="1200" dirty="0">
                <a:latin typeface="Cambria Math"/>
                <a:ea typeface="Cambria Math"/>
                <a:cs typeface="Cambria Math"/>
                <a:sym typeface="Cambria Math"/>
              </a:rPr>
              <a:t>W, G</a:t>
            </a:r>
            <a:r>
              <a:rPr lang="en-GB" sz="1200" dirty="0"/>
              <a:t>, and </a:t>
            </a:r>
            <a:r>
              <a:rPr lang="en-GB" sz="1200" dirty="0"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lang="en-GB" sz="1200" dirty="0"/>
              <a:t> in reconstruction term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Constraints: </a:t>
            </a:r>
            <a:r>
              <a:rPr lang="en-GB" sz="1200" dirty="0"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lang="en-GB" sz="1200" baseline="30000" dirty="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-GB" sz="1200" dirty="0">
                <a:latin typeface="Cambria Math"/>
                <a:ea typeface="Cambria Math"/>
                <a:cs typeface="Cambria Math"/>
                <a:sym typeface="Cambria Math"/>
              </a:rPr>
              <a:t>F = I, G</a:t>
            </a:r>
            <a:r>
              <a:rPr lang="en-GB" sz="1200" baseline="30000" dirty="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-GB" sz="1200" dirty="0">
                <a:latin typeface="Cambria Math"/>
                <a:ea typeface="Cambria Math"/>
                <a:cs typeface="Cambria Math"/>
                <a:sym typeface="Cambria Math"/>
              </a:rPr>
              <a:t>G = I, G ≥ 0</a:t>
            </a:r>
            <a:endParaRPr sz="1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 dirty="0"/>
              <a:t>Solution: </a:t>
            </a:r>
            <a:r>
              <a:rPr lang="en-GB" sz="1200" dirty="0"/>
              <a:t>Reformulate using auxiliary variables:</a:t>
            </a:r>
            <a:endParaRPr sz="1200" dirty="0"/>
          </a:p>
          <a:p>
            <a:pPr indent="-304800">
              <a:spcBef>
                <a:spcPts val="1200"/>
              </a:spcBef>
              <a:buSzPts val="1200"/>
            </a:pPr>
            <a:r>
              <a:rPr lang="en-GB" sz="1200" dirty="0">
                <a:latin typeface="Cambria Math"/>
                <a:ea typeface="Cambria Math"/>
                <a:cs typeface="Cambria Math"/>
                <a:sym typeface="Cambria Math"/>
              </a:rPr>
              <a:t>E = XW – GF</a:t>
            </a:r>
            <a:r>
              <a:rPr lang="en-GB" sz="1200" baseline="30000" dirty="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endParaRPr lang="en-US"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>
                <a:latin typeface="Cambria Math"/>
                <a:ea typeface="Cambria Math"/>
                <a:cs typeface="Cambria Math"/>
                <a:sym typeface="Cambria Math"/>
              </a:rPr>
              <a:t>K = G </a:t>
            </a:r>
            <a:r>
              <a:rPr lang="en-GB" sz="1200" dirty="0"/>
              <a:t>with </a:t>
            </a:r>
            <a:r>
              <a:rPr lang="en-GB" sz="1200" dirty="0">
                <a:latin typeface="Cambria Math"/>
                <a:ea typeface="Cambria Math"/>
                <a:cs typeface="Cambria Math"/>
                <a:sym typeface="Cambria Math"/>
              </a:rPr>
              <a:t>K ≥ 0</a:t>
            </a:r>
            <a:endParaRPr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09264-697F-4066-780A-F4464A38CB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FC5EA-A147-7AA7-6298-BC057EBC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Reformulated Objective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Google Shape;258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61600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200" b="1" dirty="0"/>
                  <a:t>New formulation: </a:t>
                </a:r>
                <a:endParaRPr lang="en-CA" sz="1200" i="1" kern="10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ar-AE" sz="12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lim>
                      </m:limLow>
                      <m:sSub>
                        <m:sSubPr>
                          <m:ctrlP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2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+ </m:t>
                      </m:r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𝑇𝑟</m:t>
                      </m:r>
                      <m:d>
                        <m:dPr>
                          <m:ctrlP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𝐻𝑋𝑊</m:t>
                          </m:r>
                        </m:e>
                      </m:d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1200" kern="1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GB" sz="1200" dirty="0"/>
                  <a:t>Subject to: </a:t>
                </a:r>
                <a14:m>
                  <m:oMath xmlns:m="http://schemas.openxmlformats.org/officeDocument/2006/math"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𝑋𝑊</m:t>
                    </m:r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1200" i="1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CA" sz="1200" i="1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GB" sz="1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200" b="1" dirty="0"/>
                  <a:t>Augmented </a:t>
                </a:r>
                <a:r>
                  <a:rPr lang="en-GB" sz="1200" b="1" dirty="0" err="1"/>
                  <a:t>Lagrangian</a:t>
                </a:r>
                <a:r>
                  <a:rPr lang="en-GB" sz="1200" b="1" dirty="0"/>
                  <a:t>: </a:t>
                </a:r>
                <a:endParaRPr lang="en-CA" sz="1200" i="1" kern="10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2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​+</m:t>
                      </m:r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𝑇𝑟</m:t>
                      </m:r>
                      <m:d>
                        <m:dPr>
                          <m:ctrlP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𝐻𝑋𝑊</m:t>
                          </m:r>
                        </m:e>
                      </m:d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​+</m:t>
                      </m:r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  <m:sub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​+</m:t>
                      </m:r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𝑋𝑊</m:t>
                              </m:r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sSup>
                                <m:sSupPr>
                                  <m:ctrlPr>
                                    <a:rPr lang="ar-AE" sz="12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2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ar-AE" sz="12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CA" sz="1200" i="1" kern="10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​</m:t>
                      </m:r>
                      <m:sSubSup>
                        <m:sSubSupPr>
                          <m:ctrlP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𝑋𝑊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ar-AE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ar-AE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​</m:t>
                      </m:r>
                    </m:oMath>
                  </m:oMathPara>
                </a14:m>
                <a:endParaRPr lang="en-GB" sz="1200" b="1" dirty="0"/>
              </a:p>
            </p:txBody>
          </p:sp>
        </mc:Choice>
        <mc:Fallback xmlns="">
          <p:sp>
            <p:nvSpPr>
              <p:cNvPr id="258" name="Google Shape;258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616007"/>
              </a:xfrm>
              <a:prstGeom prst="rect">
                <a:avLst/>
              </a:prstGeom>
              <a:blipFill>
                <a:blip r:embed="rId3"/>
                <a:stretch>
                  <a:fillRect l="-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277F87-D50A-DB14-EDEE-1A76A8FD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19199-4667-1B5F-4F0D-DEF826058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Update W with CCCP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Google Shape;264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200" b="1" dirty="0"/>
                  <a:t>Non-convex regularization: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b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2,1−2</m:t>
                        </m:r>
                      </m:sub>
                    </m:sSub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b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2,1</m:t>
                        </m:r>
                      </m:sub>
                    </m:sSub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b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2,2</m:t>
                        </m:r>
                      </m:sub>
                    </m:sSub>
                  </m:oMath>
                </a14:m>
                <a:endParaRPr sz="1200" b="1"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GB" sz="1200" b="1" dirty="0"/>
                  <a:t>Optimization via CCCP: </a:t>
                </a:r>
                <a:r>
                  <a:rPr lang="en-GB" sz="1200" dirty="0"/>
                  <a:t>Iteratively approximate non-convex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b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2,1−2</m:t>
                        </m:r>
                      </m:sub>
                    </m:sSub>
                  </m:oMath>
                </a14:m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CA" sz="1200" kern="1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by linearizing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b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sz="12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GB" sz="1200" b="1" dirty="0"/>
                  <a:t>Gradient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12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sub>
                    </m:sSub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𝐻𝑋𝑊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𝑄𝑊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∥</m:t>
                            </m:r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∥</m:t>
                            </m:r>
                          </m:e>
                          <m:sub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2,2</m:t>
                            </m:r>
                          </m:sub>
                        </m:sSub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𝜖</m:t>
                        </m:r>
                      </m:den>
                    </m:f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𝑋𝑊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num>
                      <m:den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)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Where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050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ar-AE" sz="105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ar-AE" sz="105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mbria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mbria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ar-AE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2</m:t>
                            </m:r>
                            <m:r>
                              <a:rPr lang="ar-AE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,</m:t>
                            </m:r>
                            <m:r>
                              <a:rPr lang="ar-AE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1</m:t>
                            </m:r>
                            <m:r>
                              <a:rPr lang="ar-AE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−</m:t>
                            </m:r>
                            <m:r>
                              <a:rPr lang="ar-AE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𝜕</m:t>
                        </m:r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ar-AE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05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𝜕</m:t>
                        </m:r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ar-AE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ar-AE" sz="105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05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ar-AE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𝑄𝑊</m:t>
                        </m:r>
                      </m:e>
                    </m:d>
                    <m:r>
                      <a:rPr lang="ar-AE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ar-AE" sz="105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𝜕</m:t>
                        </m:r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ar-AE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" panose="02040503050406030204" pitchFamily="18" charset="0"/>
                      </a:rPr>
                      <m:t>&lt;</m:t>
                    </m:r>
                    <m:r>
                      <a:rPr lang="ar-AE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" panose="02040503050406030204" pitchFamily="18" charset="0"/>
                      </a:rPr>
                      <m:t>𝑊</m:t>
                    </m:r>
                    <m:r>
                      <a:rPr lang="ar-AE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ar-AE" sz="105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ar-AE" sz="105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ar-AE" sz="105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mbria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1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mbria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ar-AE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𝜕</m:t>
                        </m:r>
                        <m:r>
                          <a:rPr lang="ar-AE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ar-AE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&gt; =</m:t>
                    </m:r>
                    <m:r>
                      <a:rPr lang="ar-AE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𝑄𝑊</m:t>
                    </m:r>
                    <m:r>
                      <a:rPr lang="ar-AE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SimHei" panose="02010609060101010101" pitchFamily="49" charset="-122"/>
                        <a:cs typeface="Cambria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ar-AE" sz="105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mbria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105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ar-AE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ambria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ar-AE" sz="105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ar-AE" sz="105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mbria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ar-AE" sz="1050" i="1"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100" i="1"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Cambria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ar-AE" sz="1100" i="1"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Cambria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ar-AE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" panose="02040503050406030204" pitchFamily="18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100" dirty="0">
                    <a:solidFill>
                      <a:schemeClr val="accent1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 ,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en-US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𝑑𝑖𝑎𝑔</m:t>
                    </m:r>
                    <m:r>
                      <a:rPr lang="en-US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CA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CA" sz="11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CA" sz="11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sz="11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rad>
                      </m:den>
                    </m:f>
                    <m:r>
                      <a:rPr lang="en-US" sz="11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CA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sz="11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𝑑</m:t>
                        </m:r>
                      </m:sup>
                    </m:sSup>
                  </m:oMath>
                </a14:m>
                <a:endParaRPr lang="en-CA" sz="11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4" name="Google Shape;264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  <a:blipFill>
                <a:blip r:embed="rId3"/>
                <a:stretch>
                  <a:fillRect l="-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80CCD-E3A4-34CB-235B-F80E656BAE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6B824-23BB-D10C-735D-41934E58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Update 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Google Shape;270;p3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GB" sz="1200" b="1" dirty="0"/>
                  <a:t>Objective: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12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sz="120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∥</m:t>
                            </m:r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  <m:sSup>
                              <m:sSupPr>
                                <m:ctrlPr>
                                  <a:rPr lang="en-CA" sz="12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12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CA" sz="12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−(</m:t>
                            </m:r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𝑋𝑊</m:t>
                            </m:r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CA" sz="12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2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CA" sz="12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den>
                            </m:f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)∥</m:t>
                            </m:r>
                          </m:e>
                          <m:sub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kern="1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CA" sz="1200" i="1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</a:t>
                </a:r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GB" sz="1200" b="1" dirty="0"/>
                  <a:t>Solution via SVD: </a:t>
                </a:r>
                <a:r>
                  <a:rPr lang="en-GB" sz="1200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2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𝑋𝑊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1200" dirty="0"/>
                  <a:t> → perform SVD → set </a:t>
                </a:r>
                <a14:m>
                  <m:oMath xmlns:m="http://schemas.openxmlformats.org/officeDocument/2006/math"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sSubSup>
                      <m:sSubSupPr>
                        <m:ctrlP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  <m:sup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CA" sz="12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0" indent="-304800" algn="l" rtl="0">
                  <a:spcBef>
                    <a:spcPts val="1200"/>
                  </a:spcBef>
                  <a:spcAft>
                    <a:spcPts val="0"/>
                  </a:spcAft>
                  <a:buSzPts val="1200"/>
                  <a:buChar char="●"/>
                </a:pPr>
                <a:endParaRPr lang="en-GB" sz="1200" dirty="0"/>
              </a:p>
            </p:txBody>
          </p:sp>
        </mc:Choice>
        <mc:Fallback xmlns="">
          <p:sp>
            <p:nvSpPr>
              <p:cNvPr id="270" name="Google Shape;270;p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  <a:blipFill>
                <a:blip r:embed="rId3"/>
                <a:stretch>
                  <a:fillRect l="-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09B3C0-036C-D664-861A-777352B049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59285-7C3C-3BD8-FD20-52D76FFDC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Update 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Google Shape;276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dirty="0"/>
                  <a:t>Objective: </a:t>
                </a:r>
                <a:r>
                  <a:rPr lang="en-GB" sz="1200" dirty="0"/>
                  <a:t>Minimize with orthogonality and non-negativity constraints</a:t>
                </a:r>
                <a:endParaRPr sz="1200" dirty="0"/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2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d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CA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CA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  <m:sub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​+</m:t>
                      </m:r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𝑇𝑟</m:t>
                      </m:r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𝑋𝑊</m:t>
                      </m:r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)]+</m:t>
                      </m:r>
                      <m:f>
                        <m:fPr>
                          <m:ctrlP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12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​</m:t>
                      </m:r>
                      <m:sSubSup>
                        <m:sSubSupPr>
                          <m:ctrlP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𝑋𝑊</m:t>
                          </m:r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en-CA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CA" sz="12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CA" sz="12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sz="1200"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GB" sz="1200" b="1" dirty="0"/>
                  <a:t>Gradient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12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𝑌𝐹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𝑋𝑊</m:t>
                            </m:r>
                          </m:e>
                        </m:d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𝐺𝐹</m:t>
                    </m:r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CA" sz="12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sz="1200" b="1"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GB" sz="1200" b="1" dirty="0"/>
                  <a:t>Solution via SVD:</a:t>
                </a:r>
                <a:endParaRPr sz="1200" b="1" dirty="0"/>
              </a:p>
              <a:p>
                <a:pPr lvl="0" indent="-304800">
                  <a:spcBef>
                    <a:spcPts val="1200"/>
                  </a:spcBef>
                  <a:buSzPts val="1200"/>
                </a:pPr>
                <a:r>
                  <a:rPr lang="en-GB" sz="1200" dirty="0"/>
                  <a:t>Set </a:t>
                </a:r>
                <a14:m>
                  <m:oMath xmlns:m="http://schemas.openxmlformats.org/officeDocument/2006/math">
                    <m:r>
                      <a:rPr lang="en-CA" sz="1200" b="1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200" dirty="0"/>
                  <a:t>and </a:t>
                </a:r>
                <a14:m>
                  <m:oMath xmlns:m="http://schemas.openxmlformats.org/officeDocument/2006/math">
                    <m:r>
                      <a:rPr lang="en-CA" sz="1200" b="1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=−(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𝑌𝐹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sSup>
                      <m:sSupPr>
                        <m:ctrlP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1200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200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r>
                              <a:rPr lang="en-CA" sz="1200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CA" sz="1200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𝑋𝑊</m:t>
                            </m:r>
                          </m:e>
                        </m:d>
                      </m:e>
                      <m:sup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CA" sz="1200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GB" sz="1200" dirty="0"/>
              </a:p>
              <a:p>
                <a:pPr lvl="0" indent="-304800">
                  <a:buSzPts val="1200"/>
                </a:pPr>
                <a:r>
                  <a:rPr lang="en-GB" sz="1200" dirty="0"/>
                  <a:t>Compute </a:t>
                </a:r>
                <a14:m>
                  <m:oMath xmlns:m="http://schemas.openxmlformats.org/officeDocument/2006/math"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200" dirty="0"/>
                  <a:t>→ perform SVD → set </a:t>
                </a:r>
                <a14:m>
                  <m:oMath xmlns:m="http://schemas.openxmlformats.org/officeDocument/2006/math"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sSubSup>
                      <m:sSubSupPr>
                        <m:ctrlP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  <m:sup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CA" sz="1200" kern="100" dirty="0"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sz="1200" dirty="0"/>
              </a:p>
            </p:txBody>
          </p:sp>
        </mc:Choice>
        <mc:Fallback xmlns="">
          <p:sp>
            <p:nvSpPr>
              <p:cNvPr id="276" name="Google Shape;276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  <a:blipFill>
                <a:blip r:embed="rId3"/>
                <a:stretch>
                  <a:fillRect l="-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53CDE-8BC0-47E2-FEE5-07A5C27939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DEC13-F354-186F-4F20-ED474ED6E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48" y="1899693"/>
            <a:ext cx="5616000" cy="3226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Curse of Dimensionality:</a:t>
            </a:r>
            <a:endParaRPr sz="1200" b="1" dirty="0"/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ts val="1200"/>
              <a:buChar char="●"/>
            </a:pPr>
            <a:r>
              <a:rPr lang="en-US" sz="1200" b="1" dirty="0"/>
              <a:t>Redundancy &amp; Noise: </a:t>
            </a:r>
            <a:r>
              <a:rPr lang="en-US" sz="1200" dirty="0"/>
              <a:t>Many features are irrelevant or overlap with others</a:t>
            </a:r>
            <a:r>
              <a:rPr lang="en-GB" sz="1200" dirty="0"/>
              <a:t>.</a:t>
            </a: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ts val="1200"/>
              <a:buChar char="●"/>
            </a:pPr>
            <a:r>
              <a:rPr lang="en-US" sz="1200" b="1" dirty="0"/>
              <a:t>Heavy Computation: </a:t>
            </a:r>
            <a:r>
              <a:rPr lang="en-US" sz="1200" dirty="0"/>
              <a:t>More features mean slower training and higher resource costs</a:t>
            </a:r>
            <a:r>
              <a:rPr lang="en-GB" sz="1200" dirty="0"/>
              <a:t>.</a:t>
            </a: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ts val="1200"/>
              <a:buChar char="●"/>
            </a:pPr>
            <a:r>
              <a:rPr lang="en-US" sz="1200" b="1" dirty="0"/>
              <a:t>Label Scarcity: </a:t>
            </a:r>
            <a:r>
              <a:rPr lang="en-US" sz="1200" dirty="0"/>
              <a:t>Supervised methods need labels, but labels are expensive or unavailable</a:t>
            </a:r>
            <a:r>
              <a:rPr lang="en-GB" sz="1200" dirty="0"/>
              <a:t>.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ts val="1200"/>
              <a:buChar char="●"/>
            </a:pPr>
            <a:r>
              <a:rPr lang="en-US" sz="1200" b="1" dirty="0"/>
              <a:t>Lost Geometry: </a:t>
            </a:r>
            <a:r>
              <a:rPr lang="en-US" sz="1200" dirty="0"/>
              <a:t>Most existing techniques fail to preserve the data’s true geometric structure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 dirty="0"/>
              <a:t>Gap: Need for an unsupervised method that:</a:t>
            </a:r>
            <a:endParaRPr sz="1200" b="1" dirty="0"/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ts val="1200"/>
              <a:buChar char="●"/>
            </a:pPr>
            <a:r>
              <a:rPr lang="en-GB" sz="1200" dirty="0"/>
              <a:t>Captures local data geometry.</a:t>
            </a: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ts val="1200"/>
              <a:buChar char="●"/>
            </a:pPr>
            <a:r>
              <a:rPr lang="en-GB" sz="1200" dirty="0"/>
              <a:t>Ensures sparsity and robustness.</a:t>
            </a: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ts val="1200"/>
              <a:buChar char="●"/>
            </a:pPr>
            <a:r>
              <a:rPr lang="en-GB" sz="1200" dirty="0"/>
              <a:t>Promotes feature independence.</a:t>
            </a:r>
            <a:endParaRPr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043E65-ADB3-473F-A948-149E7DB45D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D044-133F-680D-A51B-5F718E94C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  <p:pic>
        <p:nvPicPr>
          <p:cNvPr id="5" name="Picture 4" descr="A diagram of a cube with blue dots&#10;&#10;AI-generated content may be incorrect.">
            <a:extLst>
              <a:ext uri="{FF2B5EF4-FFF2-40B4-BE49-F238E27FC236}">
                <a16:creationId xmlns:a16="http://schemas.microsoft.com/office/drawing/2014/main" id="{E494016A-06C0-7F9C-758C-13DB3D053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448" y="1633500"/>
            <a:ext cx="2340000" cy="351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Update K and 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Google Shape;282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2412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dirty="0"/>
                  <a:t>K Update:</a:t>
                </a:r>
                <a:r>
                  <a:rPr lang="en-GB" sz="1200" dirty="0"/>
                  <a:t> Enforce non-negativity constraint</a:t>
                </a:r>
                <a:endParaRPr sz="1200" dirty="0"/>
              </a:p>
              <a:p>
                <a:pPr marL="457200" lvl="0" indent="-304800" algn="l" rtl="0">
                  <a:spcBef>
                    <a:spcPts val="1200"/>
                  </a:spcBef>
                  <a:spcAft>
                    <a:spcPts val="0"/>
                  </a:spcAft>
                  <a:buSzPts val="1200"/>
                  <a:buChar char="●"/>
                </a:pPr>
                <a14:m>
                  <m:oMath xmlns:m="http://schemas.openxmlformats.org/officeDocument/2006/math"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sz="12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CA" sz="12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CA" sz="12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endParaRPr sz="1200"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GB" sz="1200" b="1" dirty="0"/>
                  <a:t>E Update: </a:t>
                </a:r>
                <a:r>
                  <a:rPr lang="en-GB" sz="1200" dirty="0"/>
                  <a:t>Minimize reconstruction error with penalty</a:t>
                </a:r>
                <a:endParaRPr sz="1200" dirty="0"/>
              </a:p>
              <a:p>
                <a:pPr marL="457200" lvl="0" indent="-304800" algn="l" rtl="0">
                  <a:spcBef>
                    <a:spcPts val="1200"/>
                  </a:spcBef>
                  <a:spcAft>
                    <a:spcPts val="0"/>
                  </a:spcAft>
                  <a:buSzPts val="1200"/>
                  <a:buChar char="●"/>
                </a:pPr>
                <a14:m>
                  <m:oMath xmlns:m="http://schemas.openxmlformats.org/officeDocument/2006/math"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2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sSup>
                      <m:sSup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𝑋𝑊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  <m:sSup>
                          <m:sSupPr>
                            <m:ctrlP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sz="12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CA" sz="12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den>
                        </m:f>
                      </m:e>
                    </m:d>
                  </m:oMath>
                </a14:m>
                <a:endParaRPr sz="1200" dirty="0"/>
              </a:p>
              <a:p>
                <a:pPr marL="0" lv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GB" sz="1200" b="1" dirty="0"/>
                  <a:t>Notes: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b="1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CA" sz="12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CA" sz="12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b>
                        <m:r>
                          <a:rPr lang="en-CA" sz="12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12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CA" sz="12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CA" sz="1200" b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≈ </m:t>
                    </m:r>
                    <m:r>
                      <a:rPr lang="en-CA" sz="1200" b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𝑇𝑟</m:t>
                    </m:r>
                    <m:r>
                      <a:rPr lang="en-CA" sz="1200" b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CA" sz="1200" b="1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2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en-CA" sz="12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CA" sz="1200" b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𝑀𝐸</m:t>
                    </m:r>
                    <m:r>
                      <a:rPr lang="en-CA" sz="1200" b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, where </a:t>
                </a:r>
                <a14:m>
                  <m:oMath xmlns:m="http://schemas.openxmlformats.org/officeDocument/2006/math"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𝑑𝑖𝑎𝑔</m:t>
                    </m:r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CA" sz="1200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12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2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2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CA" sz="12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CA" sz="12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,: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CA" sz="1200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CA" sz="12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𝜀</m:t>
                        </m:r>
                      </m:den>
                    </m:f>
                    <m:r>
                      <a:rPr lang="en-CA" sz="12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sz="1200" dirty="0"/>
              </a:p>
            </p:txBody>
          </p:sp>
        </mc:Choice>
        <mc:Fallback xmlns="">
          <p:sp>
            <p:nvSpPr>
              <p:cNvPr id="282" name="Google Shape;282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2412000"/>
              </a:xfrm>
              <a:prstGeom prst="rect">
                <a:avLst/>
              </a:prstGeom>
              <a:blipFill>
                <a:blip r:embed="rId3"/>
                <a:stretch>
                  <a:fillRect l="-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CE0948-2C76-7BAB-DE1D-47972009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ABC50-0D2A-74C5-9FBC-FA9F6E3A0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01D4-FAAD-AEA2-148A-77CF37EA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 of Optimization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27AA7-336B-1BD1-3B34-ADCE16270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325" y="2078874"/>
            <a:ext cx="3774300" cy="3064625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Iterative updates for each variable: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Alternate updates of </a:t>
            </a:r>
            <a:r>
              <a:rPr lang="en-GB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W, F, G, K, E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 dirty="0"/>
              <a:t>Techniques used: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CCCP for non-convex sparsity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Augmented </a:t>
            </a:r>
            <a:r>
              <a:rPr lang="en-GB" sz="1200" dirty="0" err="1"/>
              <a:t>Lagrangian</a:t>
            </a:r>
            <a:r>
              <a:rPr lang="en-GB" sz="1200" dirty="0"/>
              <a:t> for constraint handling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SVD for enforcing orthogonality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 b="1" dirty="0"/>
              <a:t>Result: </a:t>
            </a:r>
            <a:r>
              <a:rPr lang="en-GB" sz="1200" dirty="0"/>
              <a:t>Effective feature selection that preserves data structure</a:t>
            </a:r>
          </a:p>
          <a:p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685B9-A153-284A-2D41-515316A5C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92A09-C8BB-0421-9258-6DD50BA4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20" y="2078874"/>
            <a:ext cx="3780455" cy="2374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CB94E-DF37-9FBD-61AE-39258DE19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2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rgbClr val="1A9988"/>
            </a:gs>
            <a:gs pos="46000">
              <a:schemeClr val="accent5">
                <a:lumMod val="95000"/>
                <a:lumOff val="5000"/>
              </a:schemeClr>
            </a:gs>
            <a:gs pos="76000">
              <a:schemeClr val="accent5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Experiments and Results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BC67DB-36F6-50B8-5790-9E729EE9F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7D4E3-20D9-D9DF-B705-4B72FC9FF6C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alphaModFix amt="70000"/>
          </a:blip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Setup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4320000" cy="2231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GB" sz="1200" b="1" dirty="0"/>
              <a:t>Datasets:</a:t>
            </a:r>
            <a:endParaRPr sz="1200" b="1" dirty="0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GB" sz="1200" dirty="0"/>
              <a:t>10 diverse datasets (e.g., Colon, GLI-85, ORL, Yale).</a:t>
            </a:r>
            <a:endParaRPr sz="1200" dirty="0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GB" sz="1200" dirty="0"/>
              <a:t>High-dimensional (up to 22,283 features) with limited labels.</a:t>
            </a:r>
            <a:endParaRPr sz="1200" dirty="0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GB" sz="1200" b="1" dirty="0"/>
              <a:t>Baselines:</a:t>
            </a:r>
            <a:endParaRPr sz="1200" b="1" dirty="0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GB" sz="1200" dirty="0"/>
              <a:t>NDFS, AEFS, UFGOR, NMF, RNMF.</a:t>
            </a:r>
            <a:endParaRPr sz="1200" dirty="0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GB" sz="1200" b="1" dirty="0"/>
              <a:t>Metrics:</a:t>
            </a:r>
            <a:endParaRPr sz="1200" b="1" dirty="0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-GB" sz="1200" dirty="0"/>
              <a:t>Clustering Accuracy, Normalized Mutual Information (NMI).</a:t>
            </a:r>
            <a:endParaRPr sz="1600" dirty="0"/>
          </a:p>
        </p:txBody>
      </p:sp>
      <p:pic>
        <p:nvPicPr>
          <p:cNvPr id="301" name="Google Shape;301;p37" title="yale_32x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583" y="1621900"/>
            <a:ext cx="2642124" cy="26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7;p38">
            <a:extLst>
              <a:ext uri="{FF2B5EF4-FFF2-40B4-BE49-F238E27FC236}">
                <a16:creationId xmlns:a16="http://schemas.microsoft.com/office/drawing/2014/main" id="{9E00B6D6-D628-A034-F6FB-3A566D4FA9AB}"/>
              </a:ext>
            </a:extLst>
          </p:cNvPr>
          <p:cNvSpPr txBox="1">
            <a:spLocks/>
          </p:cNvSpPr>
          <p:nvPr/>
        </p:nvSpPr>
        <p:spPr>
          <a:xfrm>
            <a:off x="5213495" y="4304959"/>
            <a:ext cx="3774300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700" i="1" dirty="0"/>
              <a:t>Sample images from the Yale dataset.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C15E6A-6D32-AF7F-DEE7-36311DA135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E72F-CFD6-A83B-315E-4ABD96FEF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</a:t>
            </a:r>
            <a:endParaRPr dirty="0"/>
          </a:p>
        </p:txBody>
      </p:sp>
      <p:sp>
        <p:nvSpPr>
          <p:cNvPr id="307" name="Google Shape;307;p38"/>
          <p:cNvSpPr txBox="1">
            <a:spLocks noGrp="1"/>
          </p:cNvSpPr>
          <p:nvPr>
            <p:ph type="body" idx="1"/>
          </p:nvPr>
        </p:nvSpPr>
        <p:spPr>
          <a:xfrm>
            <a:off x="729250" y="4546975"/>
            <a:ext cx="3774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 i="1" dirty="0"/>
              <a:t>Table 1. Clustering Accuracy (Top 50 Features)</a:t>
            </a:r>
            <a:endParaRPr sz="700" i="1" dirty="0"/>
          </a:p>
        </p:txBody>
      </p:sp>
      <p:sp>
        <p:nvSpPr>
          <p:cNvPr id="308" name="Google Shape;308;p38"/>
          <p:cNvSpPr txBox="1">
            <a:spLocks noGrp="1"/>
          </p:cNvSpPr>
          <p:nvPr>
            <p:ph type="body" idx="2"/>
          </p:nvPr>
        </p:nvSpPr>
        <p:spPr>
          <a:xfrm>
            <a:off x="4643604" y="4546975"/>
            <a:ext cx="3774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 i="1" dirty="0"/>
              <a:t>Table 2. Normalized Mutual Information (NMI)</a:t>
            </a:r>
            <a:endParaRPr sz="700" i="1" dirty="0"/>
          </a:p>
        </p:txBody>
      </p:sp>
      <p:graphicFrame>
        <p:nvGraphicFramePr>
          <p:cNvPr id="309" name="Google Shape;309;p38"/>
          <p:cNvGraphicFramePr/>
          <p:nvPr/>
        </p:nvGraphicFramePr>
        <p:xfrm>
          <a:off x="729275" y="2078875"/>
          <a:ext cx="3774275" cy="2468160"/>
        </p:xfrm>
        <a:graphic>
          <a:graphicData uri="http://schemas.openxmlformats.org/drawingml/2006/table">
            <a:tbl>
              <a:tblPr>
                <a:noFill/>
                <a:tableStyleId>{4BC0F95E-37E2-4CEB-9F95-215C66DCFCB3}</a:tableStyleId>
              </a:tblPr>
              <a:tblGrid>
                <a:gridCol w="5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Dataset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Baseline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NDFS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AEFS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UFGOR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NMF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RNMF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Proposed Method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ORL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48±3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50±3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51±3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50±3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50±2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51±4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52±3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Yale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38±3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46±4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44±4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43±3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43±5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45±4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46±5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warpPIE10P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26±2</a:t>
                      </a:r>
                      <a:endParaRPr sz="7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49±4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50±5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42±5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42±6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47±6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51±7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Jaffe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69±3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73±5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74±7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75±7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71±8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74±6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76±7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TOX_171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40±2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49±3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48±2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50±1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45±2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48±1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50±2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Lymphoma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45±3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55±6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54±4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57±5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52±4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55±7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56±4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Colon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44±3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53±4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52±3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53±3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52±2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54±4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56±5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Prostate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37±3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42±3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43±4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43±2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42±3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41±4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43±4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GLI-85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68±2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74±4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76±2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77±2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77±4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76±5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78±3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Leukemia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65±4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74±5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76±7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76±4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75±5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75±7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78±6</a:t>
                      </a:r>
                      <a:endParaRPr sz="7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900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38"/>
          <p:cNvGraphicFramePr/>
          <p:nvPr/>
        </p:nvGraphicFramePr>
        <p:xfrm>
          <a:off x="4643600" y="2078875"/>
          <a:ext cx="3774275" cy="2468160"/>
        </p:xfrm>
        <a:graphic>
          <a:graphicData uri="http://schemas.openxmlformats.org/drawingml/2006/table">
            <a:tbl>
              <a:tblPr>
                <a:noFill/>
                <a:tableStyleId>{4BC0F95E-37E2-4CEB-9F95-215C66DCFCB3}</a:tableStyleId>
              </a:tblPr>
              <a:tblGrid>
                <a:gridCol w="5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Dataset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Baseline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NDFS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AEFS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UFGOR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NMF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RNMF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Proposed Method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ORL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58±5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74±3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75±3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73±4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73±5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73±3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77±4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Yale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33±4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52±5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52±4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53±4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52±3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52±3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53±5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warpPIE10P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28±6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41±3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46±3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45±6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43±3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43±3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47±5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Jaffe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69±4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80±4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86±4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83±4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81±4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81±4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88±6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TOX_171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16±4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24±4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24±4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21±3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20±3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22±4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25±5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Lymphoma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51±5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63±4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66±5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67±3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65±2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66±4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68±6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Colon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7±2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28±2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26±3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21±3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14±2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16±2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21±3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Prostate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9±3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13±3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12±3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11±3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13±2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13±3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14±3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GLI-85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5±3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48±5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46±5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42±2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39±2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41±4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48±5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Leukemia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11±5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15±4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14±3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12±2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12±3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13±4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>
                          <a:latin typeface="Lato"/>
                          <a:ea typeface="Lato"/>
                          <a:cs typeface="Lato"/>
                          <a:sym typeface="Lato"/>
                        </a:rPr>
                        <a:t>16±3</a:t>
                      </a:r>
                      <a:endParaRPr sz="7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000" marR="18000" marT="54000" marB="54000">
                    <a:lnL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1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872737-E3B0-E28A-B3D7-44BA0F0589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9DD93-01F1-8E95-1AA5-12736AF4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 &amp; Future Work</a:t>
            </a:r>
            <a:endParaRPr dirty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Conclusion:</a:t>
            </a:r>
            <a:endParaRPr sz="1400" b="1"/>
          </a:p>
          <a:p>
            <a:pPr marL="457200" lvl="0" indent="-3175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Unified framework for unsupervised feature selection with improved clustering performance.</a:t>
            </a:r>
            <a:endParaRPr sz="1400"/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Robust to noise and redundancy in high-dimensional data.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1"/>
              <a:t>Future Work:</a:t>
            </a:r>
            <a:endParaRPr sz="1400" b="1"/>
          </a:p>
          <a:p>
            <a:pPr marL="457200" lvl="0" indent="-3175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Extend to dynamic datasets.</a:t>
            </a:r>
            <a:endParaRPr sz="1400"/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Explore applications in real-time systems.</a:t>
            </a:r>
            <a:endParaRPr sz="1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B3EB4D-1F7F-32F2-8FE4-0D664460D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FC8DF-CB9E-18A7-181C-A76736ED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</a:t>
            </a:r>
            <a:endParaRPr dirty="0"/>
          </a:p>
        </p:txBody>
      </p:sp>
      <p:sp>
        <p:nvSpPr>
          <p:cNvPr id="328" name="Google Shape;328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4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[1] Moslemi, A. (2023). Sparse representation learning using ℓ₁−₂ compressed sensing and rank-revealing QR factorization. Engineering Applications of Artificial Intelligence, 125, 106663.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[2] Moslemi, A. (2024). Regularization Functions in Subspace Learning-based Feature Selection: Tutorial. hal-04733334. HAL Science.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[3] Moslemi, A., &amp; Ahmadian, A. (2024). Subspace learning for feature selection via rank revealing QR factorization: Fast feature selection. Expert Systems with Applications, 256, 124919.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[4] Moslemi, A., &amp; Shaygani, A. (2024). Subspace learning via Hessian regularized latent representation learning with ℓ₂,₀-norm constraint: Unsupervised feature selection. International Journal of Machine Learning and Cybernetics.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[5] Moslemi, A., Bidar, M., &amp; Ahmadian, A. (2023). Subspace learning using structure learning and non-convex regularization: Hybrid technique with mushroom reproduction optimization in gene selection. Computers in Biology and Medicine, 164, 107309.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[6] Luo, C., Zheng, J., Li, T., Chen, H., Huang, Y., &amp; Peng, X. (2022). Orthogonally constrained matrix factorization for robust unsupervised feature selection with local preserving. Information Sciences, 586, 662–675.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[7] Cai, D., Zhang, C., &amp; He, X. (2010). Unsupervised feature selection for multi-cluster data. Proceedings of the 16th ACM SIGKDD International Conference on Knowledge Discovery and Data Mining, 333–342.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[8] Nie, F., Zhu, W., &amp; Li, X. (2016). Unsupervised feature selection with structured graph optimization. Proceedings of the 30th AAAI Conference on Artificial Intelligence, 1302–1308.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[9] Nie, F., Dong, X., Tian, L., Wang, R., &amp; Li, X. (2020). Unsupervised feature selection with constrained ℓ₂,₀-norm and optimized graph. IEEE Transactions on Neural Networks and Learning Systems, 33(4), 1702–1713.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[10] Saberi-Movahed, F., Eftekhar, M., &amp; Mohtashami, M. (2020). Supervised feature selection by constituting a basis for the original space of features and matrix factorization. International Journal of Machine Learning and Cybernetics, 11, 1405–1421.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[11] Han, K., Wang, Y., Zhang, C., Li, C., &amp; Xu, C. (2018). Autoencoder inspired unsupervised feature selection. IEEE International Conference on Acoustics, Speech and Signal Processing (ICASSP), 2941–2945.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[12] Kim, K. I., Steinke, F., &amp; Hein, M. (2009). Semi-supervised regression using Hessian energy with an application to semi-supervised dimensionality reduction. Advances in Neural Information Processing Systems 22.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[13] Shang, R., Xu, K., &amp; Jiao, L. (2020). Subspace learning for unsupervised feature selection via adaptive structure learning and rank approximation. Neurocomputing, 413, 72–84.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[14] Sheikhpour, R., Berahmand, K., &amp; Forouzandeh, S. (2023). Hessian-based semi-supervised feature selection using generalized uncorrelated constraint. Knowledge-Based Systems, 269, 110521.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[15] Jahani, M. S., Aghamollaei, G., Eftekhari, M., &amp; Saberi-Movahed, F. (2023). Unsupervised feature selection guided by orthogonal representation of feature space. Neurocomputing, 516, 61–76.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[16] Solorio-Fernandez, S., Ariel, C. J., &amp; Martinez-Trinidad, J. F. (2020). A review of unsupervised feature selection methods. Artificial Intelligence Review, 53(2), 907–948.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[17] Solorio-Fernandez, S., Ariel, C. J., &amp; Martinez-Trinidad, J. F. (2022). A survey on feature selection methods for mixed data. Artificial Intelligence Review, 55(4), 2821–2846.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[18] Wang, S., Pedrycz, W., Zhu, Q., &amp; Zhu, W. (2015). Subspace learning for unsupervised feature selection via matrix factorization. Pattern Recognition, 48(1), 10–19.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[19] Wang, S., Chen, J., Guo, W., &amp; Liu, G. (2020). Structured learning for unsupervised feature selection with high-order matrix factorization. Expert Systems with Applications, 140, 112878.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[20] Zhou, S., Song, P., Song, Z., &amp; Ji, L. (2023). Soft-label guided non-negative matrix factorization for unsupervised feature selection. Expert Systems with Applications, 216, 119468.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[21] Shi, Y., Miao, J., Wang, Z., Zhang, P., &amp; Niu, L. (2018). Feature selection with ℓ₂,₁−₂ regularization. IEEE Transactions on Neural Networks and Learning Systems, 29(10), 4967–4982.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[22] Yang, Y., Shen, H., Ma, Z., Huang, Z., &amp; Zhou, X. (2012). ℓ₂,₁-norm regularized discriminative feature selection for unsupervised learning. Proceedings of the 22nd International Joint Conference on Artificial Intelligence, 1589–1594.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[23] Li, Z., Yang, Y., Liu, J., Zhou, X., &amp; Lu, H. (2012). Unsupervised feature selection using nonnegative spectral analysis. Proceedings of the 26th AAAI Conference on Artificial Intelligence, 1026–1032.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[24] D.L. Donoho, &amp; C. Grimes, Hessian eigenmaps: Locally linear embedding techniques for high-dimensional data, Proc. Natl. Acad. Sci. U.S.A. 100 (10) 5591-5596, https://doi.org/10.1073/pnas.1031596100 (2003).</a:t>
            </a:r>
            <a:endParaRPr sz="52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5"/>
              <a:t>[25] Moslemi, A. (2023). A tutorial-based survey on feature selection: Recent advancements on feature selection. Engineering Applications of Artificial Intelligence, 126, 107136-.</a:t>
            </a:r>
            <a:endParaRPr sz="525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4CF39-C1D6-B030-FC29-EBBB37D2A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BE936-A451-872E-8A95-4B4935B84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Q&amp;A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Contact: zddang@myseneca.ca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Thank you!</a:t>
            </a:r>
            <a:endParaRPr/>
          </a:p>
        </p:txBody>
      </p:sp>
      <p:pic>
        <p:nvPicPr>
          <p:cNvPr id="335" name="Google Shape;335;p42" descr="Hand holding Q and A word with wooden block. FAQ( frequency asked questions), Answer, Question  Ask, Information, Communication and Brainstorming Concepts (provided by Getty Images)"/>
          <p:cNvPicPr preferRelativeResize="0"/>
          <p:nvPr/>
        </p:nvPicPr>
        <p:blipFill rotWithShape="1">
          <a:blip r:embed="rId3">
            <a:alphaModFix/>
          </a:blip>
          <a:srcRect t="25020"/>
          <a:stretch/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BDDC5-33AF-A7D0-AFD8-9B63CF34E2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F67BF-A71C-B045-78D7-2953C1C57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Dimensionality Reduction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4392000" cy="2711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Goal: </a:t>
            </a:r>
            <a:r>
              <a:rPr lang="en-US" sz="1200" dirty="0"/>
              <a:t>Reduce the number of input variables while preserving relevant information.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/>
              <a:t>Benefits:</a:t>
            </a: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Improves model performance.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Reduces computation time and overfitting.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Enhances data visualization.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/>
              <a:t>Types:</a:t>
            </a: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Feature Selection: Selects subset of original features.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Feature Extraction: Creates new features.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11BD6-A8F1-B8E8-AB9A-767109FFC6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pic>
        <p:nvPicPr>
          <p:cNvPr id="3" name="Google Shape;107;p16" descr="A graph of a curve&#10;&#10;AI-generated content may be incorrect.">
            <a:extLst>
              <a:ext uri="{FF2B5EF4-FFF2-40B4-BE49-F238E27FC236}">
                <a16:creationId xmlns:a16="http://schemas.microsoft.com/office/drawing/2014/main" id="{B2DC8991-FA1E-93A5-EE36-41A60F19ECC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2550" y="2094207"/>
            <a:ext cx="3132000" cy="20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62B20-0868-7DEE-305C-8BB6FEA99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7"/>
          <p:cNvGrpSpPr/>
          <p:nvPr/>
        </p:nvGrpSpPr>
        <p:grpSpPr>
          <a:xfrm>
            <a:off x="550997" y="721448"/>
            <a:ext cx="8280100" cy="3700604"/>
            <a:chOff x="551025" y="845900"/>
            <a:chExt cx="8280100" cy="3700604"/>
          </a:xfrm>
        </p:grpSpPr>
        <p:cxnSp>
          <p:nvCxnSpPr>
            <p:cNvPr id="113" name="Google Shape;113;p17"/>
            <p:cNvCxnSpPr>
              <a:stCxn id="114" idx="1"/>
              <a:endCxn id="115" idx="1"/>
            </p:cNvCxnSpPr>
            <p:nvPr/>
          </p:nvCxnSpPr>
          <p:spPr>
            <a:xfrm rot="10800000" flipH="1">
              <a:off x="1781079" y="2375346"/>
              <a:ext cx="600" cy="5226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6" name="Google Shape;116;p17"/>
            <p:cNvCxnSpPr>
              <a:stCxn id="117" idx="1"/>
              <a:endCxn id="115" idx="1"/>
            </p:cNvCxnSpPr>
            <p:nvPr/>
          </p:nvCxnSpPr>
          <p:spPr>
            <a:xfrm rot="10800000" flipH="1">
              <a:off x="1781079" y="2375346"/>
              <a:ext cx="600" cy="9054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8" name="Google Shape;118;p17"/>
            <p:cNvCxnSpPr>
              <a:stCxn id="119" idx="1"/>
              <a:endCxn id="120" idx="1"/>
            </p:cNvCxnSpPr>
            <p:nvPr/>
          </p:nvCxnSpPr>
          <p:spPr>
            <a:xfrm rot="10800000" flipH="1">
              <a:off x="3083096" y="2375197"/>
              <a:ext cx="600" cy="5232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21" name="Google Shape;121;p17"/>
            <p:cNvCxnSpPr>
              <a:stCxn id="122" idx="1"/>
              <a:endCxn id="120" idx="1"/>
            </p:cNvCxnSpPr>
            <p:nvPr/>
          </p:nvCxnSpPr>
          <p:spPr>
            <a:xfrm rot="10800000" flipH="1">
              <a:off x="3083096" y="2375046"/>
              <a:ext cx="600" cy="9777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23" name="Google Shape;123;p17"/>
            <p:cNvCxnSpPr>
              <a:stCxn id="124" idx="1"/>
              <a:endCxn id="120" idx="1"/>
            </p:cNvCxnSpPr>
            <p:nvPr/>
          </p:nvCxnSpPr>
          <p:spPr>
            <a:xfrm rot="10800000" flipH="1">
              <a:off x="3083096" y="2375105"/>
              <a:ext cx="600" cy="15012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25" name="Google Shape;125;p17"/>
            <p:cNvCxnSpPr>
              <a:stCxn id="126" idx="1"/>
              <a:endCxn id="127" idx="1"/>
            </p:cNvCxnSpPr>
            <p:nvPr/>
          </p:nvCxnSpPr>
          <p:spPr>
            <a:xfrm rot="10800000" flipH="1">
              <a:off x="4313113" y="2375047"/>
              <a:ext cx="600" cy="5229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28" name="Google Shape;128;p17"/>
            <p:cNvCxnSpPr>
              <a:stCxn id="129" idx="1"/>
              <a:endCxn id="127" idx="1"/>
            </p:cNvCxnSpPr>
            <p:nvPr/>
          </p:nvCxnSpPr>
          <p:spPr>
            <a:xfrm rot="10800000" flipH="1">
              <a:off x="4313125" y="2375105"/>
              <a:ext cx="600" cy="893700"/>
            </a:xfrm>
            <a:prstGeom prst="bentConnector3">
              <a:avLst>
                <a:gd name="adj1" fmla="val -39689496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30" name="Google Shape;130;p17"/>
            <p:cNvCxnSpPr>
              <a:stCxn id="131" idx="1"/>
              <a:endCxn id="132" idx="1"/>
            </p:cNvCxnSpPr>
            <p:nvPr/>
          </p:nvCxnSpPr>
          <p:spPr>
            <a:xfrm rot="10800000" flipH="1">
              <a:off x="5471163" y="2375247"/>
              <a:ext cx="600" cy="5232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33" name="Google Shape;133;p17"/>
            <p:cNvCxnSpPr>
              <a:stCxn id="134" idx="1"/>
              <a:endCxn id="132" idx="1"/>
            </p:cNvCxnSpPr>
            <p:nvPr/>
          </p:nvCxnSpPr>
          <p:spPr>
            <a:xfrm rot="10800000" flipH="1">
              <a:off x="5471163" y="2375096"/>
              <a:ext cx="600" cy="8937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35" name="Google Shape;135;p17"/>
            <p:cNvCxnSpPr>
              <a:stCxn id="136" idx="1"/>
              <a:endCxn id="132" idx="1"/>
            </p:cNvCxnSpPr>
            <p:nvPr/>
          </p:nvCxnSpPr>
          <p:spPr>
            <a:xfrm rot="10800000" flipH="1">
              <a:off x="5471142" y="2375255"/>
              <a:ext cx="600" cy="12639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37" name="Google Shape;137;p17"/>
            <p:cNvCxnSpPr>
              <a:stCxn id="138" idx="1"/>
              <a:endCxn id="132" idx="1"/>
            </p:cNvCxnSpPr>
            <p:nvPr/>
          </p:nvCxnSpPr>
          <p:spPr>
            <a:xfrm rot="10800000" flipH="1">
              <a:off x="5471142" y="2375254"/>
              <a:ext cx="600" cy="16347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39" name="Google Shape;139;p17"/>
            <p:cNvCxnSpPr>
              <a:stCxn id="140" idx="1"/>
              <a:endCxn id="132" idx="1"/>
            </p:cNvCxnSpPr>
            <p:nvPr/>
          </p:nvCxnSpPr>
          <p:spPr>
            <a:xfrm rot="10800000" flipH="1">
              <a:off x="5471142" y="2375254"/>
              <a:ext cx="600" cy="20178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1" name="Google Shape;141;p17"/>
            <p:cNvCxnSpPr>
              <a:stCxn id="142" idx="1"/>
              <a:endCxn id="143" idx="1"/>
            </p:cNvCxnSpPr>
            <p:nvPr/>
          </p:nvCxnSpPr>
          <p:spPr>
            <a:xfrm rot="10800000" flipH="1">
              <a:off x="6701155" y="2375097"/>
              <a:ext cx="600" cy="5229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4" name="Google Shape;144;p17"/>
            <p:cNvCxnSpPr>
              <a:stCxn id="145" idx="1"/>
              <a:endCxn id="143" idx="1"/>
            </p:cNvCxnSpPr>
            <p:nvPr/>
          </p:nvCxnSpPr>
          <p:spPr>
            <a:xfrm rot="10800000" flipH="1">
              <a:off x="6701155" y="2375221"/>
              <a:ext cx="600" cy="8940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6" name="Google Shape;146;p17"/>
            <p:cNvCxnSpPr>
              <a:stCxn id="147" idx="1"/>
              <a:endCxn id="148" idx="1"/>
            </p:cNvCxnSpPr>
            <p:nvPr/>
          </p:nvCxnSpPr>
          <p:spPr>
            <a:xfrm rot="10800000" flipH="1">
              <a:off x="7931096" y="2375097"/>
              <a:ext cx="600" cy="5229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" name="Google Shape;149;p17"/>
            <p:cNvCxnSpPr>
              <a:stCxn id="150" idx="1"/>
              <a:endCxn id="148" idx="1"/>
            </p:cNvCxnSpPr>
            <p:nvPr/>
          </p:nvCxnSpPr>
          <p:spPr>
            <a:xfrm rot="10800000" flipH="1">
              <a:off x="7931096" y="2375105"/>
              <a:ext cx="600" cy="8937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1" name="Google Shape;151;p17"/>
            <p:cNvCxnSpPr>
              <a:stCxn id="152" idx="1"/>
              <a:endCxn id="153" idx="1"/>
            </p:cNvCxnSpPr>
            <p:nvPr/>
          </p:nvCxnSpPr>
          <p:spPr>
            <a:xfrm rot="10800000" flipH="1">
              <a:off x="551054" y="2375239"/>
              <a:ext cx="600" cy="5232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4" name="Google Shape;154;p17"/>
            <p:cNvCxnSpPr>
              <a:stCxn id="155" idx="1"/>
              <a:endCxn id="153" idx="1"/>
            </p:cNvCxnSpPr>
            <p:nvPr/>
          </p:nvCxnSpPr>
          <p:spPr>
            <a:xfrm rot="10800000" flipH="1">
              <a:off x="551054" y="2375238"/>
              <a:ext cx="600" cy="8940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6" name="Google Shape;156;p17"/>
            <p:cNvCxnSpPr>
              <a:stCxn id="157" idx="1"/>
              <a:endCxn id="153" idx="1"/>
            </p:cNvCxnSpPr>
            <p:nvPr/>
          </p:nvCxnSpPr>
          <p:spPr>
            <a:xfrm rot="10800000" flipH="1">
              <a:off x="551054" y="2375322"/>
              <a:ext cx="600" cy="12648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8" name="Google Shape;158;p17"/>
            <p:cNvCxnSpPr>
              <a:stCxn id="159" idx="1"/>
              <a:endCxn id="153" idx="1"/>
            </p:cNvCxnSpPr>
            <p:nvPr/>
          </p:nvCxnSpPr>
          <p:spPr>
            <a:xfrm rot="10800000" flipH="1">
              <a:off x="551054" y="2375321"/>
              <a:ext cx="600" cy="1635600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0" name="Google Shape;160;p17"/>
            <p:cNvCxnSpPr>
              <a:stCxn id="153" idx="0"/>
              <a:endCxn id="161" idx="2"/>
            </p:cNvCxnSpPr>
            <p:nvPr/>
          </p:nvCxnSpPr>
          <p:spPr>
            <a:xfrm rot="-5400000">
              <a:off x="1443561" y="1398241"/>
              <a:ext cx="381000" cy="1266000"/>
            </a:xfrm>
            <a:prstGeom prst="bentConnector3">
              <a:avLst>
                <a:gd name="adj1" fmla="val 50005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2" name="Google Shape;162;p17"/>
            <p:cNvCxnSpPr>
              <a:stCxn id="120" idx="0"/>
              <a:endCxn id="161" idx="2"/>
            </p:cNvCxnSpPr>
            <p:nvPr/>
          </p:nvCxnSpPr>
          <p:spPr>
            <a:xfrm rot="5400000" flipH="1">
              <a:off x="2709596" y="1398199"/>
              <a:ext cx="381000" cy="1266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3" name="Google Shape;163;p17"/>
            <p:cNvCxnSpPr>
              <a:stCxn id="115" idx="0"/>
              <a:endCxn id="161" idx="2"/>
            </p:cNvCxnSpPr>
            <p:nvPr/>
          </p:nvCxnSpPr>
          <p:spPr>
            <a:xfrm rot="-5400000">
              <a:off x="2076879" y="2030999"/>
              <a:ext cx="381000" cy="600"/>
            </a:xfrm>
            <a:prstGeom prst="bentConnector3">
              <a:avLst>
                <a:gd name="adj1" fmla="val 50013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4" name="Google Shape;164;p17"/>
            <p:cNvCxnSpPr>
              <a:stCxn id="127" idx="0"/>
              <a:endCxn id="165" idx="2"/>
            </p:cNvCxnSpPr>
            <p:nvPr/>
          </p:nvCxnSpPr>
          <p:spPr>
            <a:xfrm rot="-5400000">
              <a:off x="5459113" y="1108699"/>
              <a:ext cx="381000" cy="1845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6" name="Google Shape;166;p17"/>
            <p:cNvCxnSpPr>
              <a:stCxn id="132" idx="0"/>
              <a:endCxn id="165" idx="2"/>
            </p:cNvCxnSpPr>
            <p:nvPr/>
          </p:nvCxnSpPr>
          <p:spPr>
            <a:xfrm rot="-5400000">
              <a:off x="6056151" y="1705699"/>
              <a:ext cx="381000" cy="651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7" name="Google Shape;167;p17"/>
            <p:cNvCxnSpPr>
              <a:stCxn id="143" idx="0"/>
              <a:endCxn id="165" idx="2"/>
            </p:cNvCxnSpPr>
            <p:nvPr/>
          </p:nvCxnSpPr>
          <p:spPr>
            <a:xfrm rot="5400000" flipH="1">
              <a:off x="6671117" y="1741699"/>
              <a:ext cx="381000" cy="579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" name="Google Shape;168;p17"/>
            <p:cNvCxnSpPr>
              <a:stCxn id="148" idx="0"/>
              <a:endCxn id="165" idx="2"/>
            </p:cNvCxnSpPr>
            <p:nvPr/>
          </p:nvCxnSpPr>
          <p:spPr>
            <a:xfrm rot="5400000" flipH="1">
              <a:off x="7286083" y="1126699"/>
              <a:ext cx="381000" cy="1809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9" name="Google Shape;169;p17"/>
            <p:cNvCxnSpPr>
              <a:stCxn id="165" idx="0"/>
              <a:endCxn id="170" idx="2"/>
            </p:cNvCxnSpPr>
            <p:nvPr/>
          </p:nvCxnSpPr>
          <p:spPr>
            <a:xfrm rot="5400000" flipH="1">
              <a:off x="5441125" y="402800"/>
              <a:ext cx="381000" cy="1881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1" name="Google Shape;171;p17"/>
            <p:cNvCxnSpPr>
              <a:stCxn id="161" idx="0"/>
              <a:endCxn id="170" idx="2"/>
            </p:cNvCxnSpPr>
            <p:nvPr/>
          </p:nvCxnSpPr>
          <p:spPr>
            <a:xfrm rot="-5400000">
              <a:off x="3288525" y="131300"/>
              <a:ext cx="381000" cy="2424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C2C2C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70" name="Google Shape;170;p17"/>
            <p:cNvSpPr txBox="1"/>
            <p:nvPr/>
          </p:nvSpPr>
          <p:spPr>
            <a:xfrm>
              <a:off x="551026" y="845900"/>
              <a:ext cx="8280000" cy="306900"/>
            </a:xfrm>
            <a:prstGeom prst="rect">
              <a:avLst/>
            </a:prstGeom>
            <a:noFill/>
            <a:ln w="1905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 dirty="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rPr>
                <a:t>Dimensionality Reduction Techniques</a:t>
              </a:r>
              <a:endParaRPr sz="800" b="1" dirty="0">
                <a:solidFill>
                  <a:srgbClr val="3D3D3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551025" y="1533800"/>
              <a:ext cx="3432000" cy="306900"/>
            </a:xfrm>
            <a:prstGeom prst="rect">
              <a:avLst/>
            </a:prstGeom>
            <a:noFill/>
            <a:ln w="1905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rPr>
                <a:t>Feature Selection</a:t>
              </a:r>
              <a:endParaRPr sz="800" b="1">
                <a:solidFill>
                  <a:srgbClr val="3D3D3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5" name="Google Shape;165;p17"/>
            <p:cNvSpPr txBox="1"/>
            <p:nvPr/>
          </p:nvSpPr>
          <p:spPr>
            <a:xfrm>
              <a:off x="4313125" y="1533800"/>
              <a:ext cx="4518000" cy="306900"/>
            </a:xfrm>
            <a:prstGeom prst="rect">
              <a:avLst/>
            </a:prstGeom>
            <a:noFill/>
            <a:ln w="1905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rPr>
                <a:t>Feature Extraction</a:t>
              </a:r>
              <a:endParaRPr sz="800" b="1">
                <a:solidFill>
                  <a:srgbClr val="3D3D3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72" name="Google Shape;172;p17"/>
            <p:cNvGrpSpPr/>
            <p:nvPr/>
          </p:nvGrpSpPr>
          <p:grpSpPr>
            <a:xfrm>
              <a:off x="551054" y="2221741"/>
              <a:ext cx="900007" cy="1942630"/>
              <a:chOff x="431924" y="2118970"/>
              <a:chExt cx="900007" cy="1942630"/>
            </a:xfrm>
          </p:grpSpPr>
          <p:sp>
            <p:nvSpPr>
              <p:cNvPr id="153" name="Google Shape;153;p17"/>
              <p:cNvSpPr txBox="1"/>
              <p:nvPr/>
            </p:nvSpPr>
            <p:spPr>
              <a:xfrm>
                <a:off x="431932" y="2118970"/>
                <a:ext cx="900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b="1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Filter Methods</a:t>
                </a:r>
                <a:endParaRPr sz="800" b="1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7" name="Google Shape;157;p17"/>
              <p:cNvSpPr txBox="1"/>
              <p:nvPr/>
            </p:nvSpPr>
            <p:spPr>
              <a:xfrm>
                <a:off x="431924" y="3383901"/>
                <a:ext cx="900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Chi-Square Test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5" name="Google Shape;155;p17"/>
              <p:cNvSpPr txBox="1"/>
              <p:nvPr/>
            </p:nvSpPr>
            <p:spPr>
              <a:xfrm>
                <a:off x="431924" y="3013017"/>
                <a:ext cx="900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Correlation Coefficient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2" name="Google Shape;152;p17"/>
              <p:cNvSpPr txBox="1"/>
              <p:nvPr/>
            </p:nvSpPr>
            <p:spPr>
              <a:xfrm>
                <a:off x="431924" y="2642218"/>
                <a:ext cx="900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Variance Threshold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9" name="Google Shape;159;p17"/>
              <p:cNvSpPr txBox="1"/>
              <p:nvPr/>
            </p:nvSpPr>
            <p:spPr>
              <a:xfrm>
                <a:off x="431924" y="3754700"/>
                <a:ext cx="900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Mutual Information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3" name="Google Shape;173;p17"/>
            <p:cNvGrpSpPr/>
            <p:nvPr/>
          </p:nvGrpSpPr>
          <p:grpSpPr>
            <a:xfrm>
              <a:off x="3083096" y="2221699"/>
              <a:ext cx="900000" cy="1879606"/>
              <a:chOff x="2861948" y="2118928"/>
              <a:chExt cx="900000" cy="1879606"/>
            </a:xfrm>
          </p:grpSpPr>
          <p:sp>
            <p:nvSpPr>
              <p:cNvPr id="120" name="Google Shape;120;p17"/>
              <p:cNvSpPr txBox="1"/>
              <p:nvPr/>
            </p:nvSpPr>
            <p:spPr>
              <a:xfrm>
                <a:off x="2861948" y="2118928"/>
                <a:ext cx="900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b="1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Embedded Methods</a:t>
                </a:r>
                <a:endParaRPr sz="800" b="1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4" name="Google Shape;124;p17"/>
              <p:cNvSpPr txBox="1"/>
              <p:nvPr/>
            </p:nvSpPr>
            <p:spPr>
              <a:xfrm>
                <a:off x="2861948" y="3548534"/>
                <a:ext cx="900000" cy="4500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Random Forest Feature Importance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2" name="Google Shape;122;p17"/>
              <p:cNvSpPr txBox="1"/>
              <p:nvPr/>
            </p:nvSpPr>
            <p:spPr>
              <a:xfrm>
                <a:off x="2861948" y="3024976"/>
                <a:ext cx="900000" cy="4500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Decision Tree Feature Importance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9" name="Google Shape;119;p17"/>
              <p:cNvSpPr txBox="1"/>
              <p:nvPr/>
            </p:nvSpPr>
            <p:spPr>
              <a:xfrm>
                <a:off x="2861948" y="2642176"/>
                <a:ext cx="900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LASSO (L1 Regularization)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4" name="Google Shape;174;p17"/>
            <p:cNvGrpSpPr/>
            <p:nvPr/>
          </p:nvGrpSpPr>
          <p:grpSpPr>
            <a:xfrm>
              <a:off x="4313113" y="2221699"/>
              <a:ext cx="828012" cy="1200106"/>
              <a:chOff x="4058952" y="2118928"/>
              <a:chExt cx="750011" cy="1200106"/>
            </a:xfrm>
          </p:grpSpPr>
          <p:sp>
            <p:nvSpPr>
              <p:cNvPr id="127" name="Google Shape;127;p17"/>
              <p:cNvSpPr txBox="1"/>
              <p:nvPr/>
            </p:nvSpPr>
            <p:spPr>
              <a:xfrm>
                <a:off x="4058952" y="2118928"/>
                <a:ext cx="750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b="1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Linear Techniques</a:t>
                </a:r>
                <a:endParaRPr sz="800" b="1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9" name="Google Shape;129;p17"/>
              <p:cNvSpPr txBox="1"/>
              <p:nvPr/>
            </p:nvSpPr>
            <p:spPr>
              <a:xfrm>
                <a:off x="4058962" y="3013034"/>
                <a:ext cx="750000" cy="3060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LDA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6" name="Google Shape;126;p17"/>
              <p:cNvSpPr txBox="1"/>
              <p:nvPr/>
            </p:nvSpPr>
            <p:spPr>
              <a:xfrm>
                <a:off x="4058952" y="2642176"/>
                <a:ext cx="750000" cy="3060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PCA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5" name="Google Shape;175;p17"/>
            <p:cNvGrpSpPr/>
            <p:nvPr/>
          </p:nvGrpSpPr>
          <p:grpSpPr>
            <a:xfrm>
              <a:off x="6701155" y="2221699"/>
              <a:ext cx="899924" cy="1200973"/>
              <a:chOff x="6542989" y="2118928"/>
              <a:chExt cx="934500" cy="1200973"/>
            </a:xfrm>
          </p:grpSpPr>
          <p:sp>
            <p:nvSpPr>
              <p:cNvPr id="143" name="Google Shape;143;p17"/>
              <p:cNvSpPr txBox="1"/>
              <p:nvPr/>
            </p:nvSpPr>
            <p:spPr>
              <a:xfrm>
                <a:off x="6542989" y="2118928"/>
                <a:ext cx="9345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b="1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Manifold Learning</a:t>
                </a:r>
                <a:endParaRPr sz="800" b="1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5" name="Google Shape;145;p17"/>
              <p:cNvSpPr txBox="1"/>
              <p:nvPr/>
            </p:nvSpPr>
            <p:spPr>
              <a:xfrm>
                <a:off x="6542989" y="3013001"/>
                <a:ext cx="9345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Diffusion Maps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2" name="Google Shape;142;p17"/>
              <p:cNvSpPr txBox="1"/>
              <p:nvPr/>
            </p:nvSpPr>
            <p:spPr>
              <a:xfrm>
                <a:off x="6542989" y="2642226"/>
                <a:ext cx="934500" cy="3060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UMAP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6" name="Google Shape;176;p17"/>
            <p:cNvGrpSpPr/>
            <p:nvPr/>
          </p:nvGrpSpPr>
          <p:grpSpPr>
            <a:xfrm>
              <a:off x="7931096" y="2221699"/>
              <a:ext cx="899975" cy="1200106"/>
              <a:chOff x="7739975" y="2115403"/>
              <a:chExt cx="972000" cy="1200106"/>
            </a:xfrm>
          </p:grpSpPr>
          <p:sp>
            <p:nvSpPr>
              <p:cNvPr id="148" name="Google Shape;148;p17"/>
              <p:cNvSpPr txBox="1"/>
              <p:nvPr/>
            </p:nvSpPr>
            <p:spPr>
              <a:xfrm>
                <a:off x="7739975" y="2115403"/>
                <a:ext cx="972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b="1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Matrix Factorization</a:t>
                </a:r>
                <a:endParaRPr sz="800" b="1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0" name="Google Shape;150;p17"/>
              <p:cNvSpPr txBox="1"/>
              <p:nvPr/>
            </p:nvSpPr>
            <p:spPr>
              <a:xfrm>
                <a:off x="7739975" y="3009509"/>
                <a:ext cx="972000" cy="3060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NMF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7" name="Google Shape;147;p17"/>
              <p:cNvSpPr txBox="1"/>
              <p:nvPr/>
            </p:nvSpPr>
            <p:spPr>
              <a:xfrm>
                <a:off x="7739975" y="2638701"/>
                <a:ext cx="972000" cy="3060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SVD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7" name="Google Shape;177;p17"/>
            <p:cNvGrpSpPr/>
            <p:nvPr/>
          </p:nvGrpSpPr>
          <p:grpSpPr>
            <a:xfrm>
              <a:off x="1781079" y="2221799"/>
              <a:ext cx="972000" cy="1211947"/>
              <a:chOff x="1628943" y="2119028"/>
              <a:chExt cx="972000" cy="1211947"/>
            </a:xfrm>
          </p:grpSpPr>
          <p:sp>
            <p:nvSpPr>
              <p:cNvPr id="115" name="Google Shape;115;p17"/>
              <p:cNvSpPr txBox="1"/>
              <p:nvPr/>
            </p:nvSpPr>
            <p:spPr>
              <a:xfrm>
                <a:off x="1628943" y="2119028"/>
                <a:ext cx="972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b="1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Wrapper Methods</a:t>
                </a:r>
                <a:endParaRPr sz="800" b="1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4" name="Google Shape;114;p17"/>
              <p:cNvSpPr txBox="1"/>
              <p:nvPr/>
            </p:nvSpPr>
            <p:spPr>
              <a:xfrm>
                <a:off x="1628943" y="2642175"/>
                <a:ext cx="972000" cy="3060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RFE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7" name="Google Shape;117;p17"/>
              <p:cNvSpPr txBox="1"/>
              <p:nvPr/>
            </p:nvSpPr>
            <p:spPr>
              <a:xfrm>
                <a:off x="1628943" y="3024975"/>
                <a:ext cx="972000" cy="3060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Sequential Feature Selection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8" name="Google Shape;178;p17"/>
            <p:cNvGrpSpPr/>
            <p:nvPr/>
          </p:nvGrpSpPr>
          <p:grpSpPr>
            <a:xfrm>
              <a:off x="5471142" y="2221699"/>
              <a:ext cx="899996" cy="2324805"/>
              <a:chOff x="5255944" y="2118928"/>
              <a:chExt cx="972022" cy="2324805"/>
            </a:xfrm>
          </p:grpSpPr>
          <p:sp>
            <p:nvSpPr>
              <p:cNvPr id="132" name="Google Shape;132;p17"/>
              <p:cNvSpPr txBox="1"/>
              <p:nvPr/>
            </p:nvSpPr>
            <p:spPr>
              <a:xfrm>
                <a:off x="5255966" y="2118928"/>
                <a:ext cx="972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b="1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Non-Linear Techniques</a:t>
                </a:r>
                <a:endParaRPr sz="800" b="1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6" name="Google Shape;136;p17"/>
              <p:cNvSpPr txBox="1"/>
              <p:nvPr/>
            </p:nvSpPr>
            <p:spPr>
              <a:xfrm>
                <a:off x="5255944" y="3382934"/>
                <a:ext cx="972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Isomap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" name="Google Shape;134;p17"/>
              <p:cNvSpPr txBox="1"/>
              <p:nvPr/>
            </p:nvSpPr>
            <p:spPr>
              <a:xfrm>
                <a:off x="5255966" y="3013026"/>
                <a:ext cx="972000" cy="3060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t-SNE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" name="Google Shape;131;p17"/>
              <p:cNvSpPr txBox="1"/>
              <p:nvPr/>
            </p:nvSpPr>
            <p:spPr>
              <a:xfrm>
                <a:off x="5255966" y="2642226"/>
                <a:ext cx="972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Kernel PCA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" name="Google Shape;138;p17"/>
              <p:cNvSpPr txBox="1"/>
              <p:nvPr/>
            </p:nvSpPr>
            <p:spPr>
              <a:xfrm>
                <a:off x="5255944" y="3753733"/>
                <a:ext cx="972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LLE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0" name="Google Shape;140;p17"/>
              <p:cNvSpPr txBox="1"/>
              <p:nvPr/>
            </p:nvSpPr>
            <p:spPr>
              <a:xfrm>
                <a:off x="5255944" y="4136833"/>
                <a:ext cx="972000" cy="306900"/>
              </a:xfrm>
              <a:prstGeom prst="rect">
                <a:avLst/>
              </a:prstGeom>
              <a:noFill/>
              <a:ln w="19050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D3D3D"/>
                    </a:solidFill>
                    <a:latin typeface="Lato"/>
                    <a:ea typeface="Lato"/>
                    <a:cs typeface="Lato"/>
                    <a:sym typeface="Lato"/>
                  </a:rPr>
                  <a:t>Laplacian Eigenmaps</a:t>
                </a:r>
                <a:endParaRPr sz="800">
                  <a:solidFill>
                    <a:srgbClr val="3D3D3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85F85-CE39-EB26-22A9-793019887A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7522E-8A34-931A-9019-8CDB5B19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72B4-115F-4F79-3D1B-FD57B78F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Orthogonality in NMF Feature Section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C49C2F-10B4-FE40-7411-CC9EB72A7F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867776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GB" sz="1100" b="1" dirty="0"/>
                  <a:t>Matrix Factorization:</a:t>
                </a:r>
                <a:r>
                  <a:rPr lang="en-GB" sz="1100" dirty="0"/>
                  <a:t> A technique to decompose a data matrix into the product of lower-dimensional matrices (e.g., SVD, NMF) to reveal hidden structure.</a:t>
                </a:r>
              </a:p>
              <a:p>
                <a:pPr marL="0" indent="0">
                  <a:buNone/>
                </a:pPr>
                <a:r>
                  <a:rPr lang="en-GB" sz="1100" b="1" dirty="0"/>
                  <a:t>Orthogonality in NMF Feature Section (Wang et al., 2015):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sz="11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ar-AE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ar-AE" sz="11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r>
                                    <a:rPr lang="ar-AE" sz="11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ar-AE" sz="11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1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ar-AE" sz="11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ar-AE" sz="11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𝑋𝑊𝐻</m:t>
                                  </m:r>
                                </m:e>
                              </m:d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𝑠𝑢𝑏𝑗𝑒𝑐𝑡</m:t>
                              </m:r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𝑡𝑜</m:t>
                              </m:r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ar-AE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1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ar-AE" sz="11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ar-AE" sz="11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ar-AE" sz="11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ar-AE" sz="1100" dirty="0"/>
              </a:p>
              <a:p>
                <a:pPr marL="0" indent="0">
                  <a:buNone/>
                </a:pPr>
                <a:r>
                  <a:rPr lang="en-GB" sz="1100" dirty="0"/>
                  <a:t>Enforcing orthogonality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1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1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11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ar-AE" sz="11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ar-AE" sz="11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ar-AE" sz="11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ar-AE" sz="11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GB" sz="1100" dirty="0"/>
                  <a:t> </a:t>
                </a:r>
                <a:r>
                  <a:rPr lang="en-US" sz="1100" dirty="0"/>
                  <a:t>encourages independence between feature groups, ideally each column becomes a 0/1 </a:t>
                </a:r>
                <a:r>
                  <a:rPr lang="en-US" sz="1100" i="1" dirty="0"/>
                  <a:t>indicator</a:t>
                </a:r>
                <a:r>
                  <a:rPr lang="en-US" sz="1100" dirty="0"/>
                  <a:t> of the most informative features.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11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Limitation of Orthogonality: </a:t>
                </a:r>
                <a:r>
                  <a:rPr lang="en-US" sz="11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 matrix W that is orthogonal and </a:t>
                </a:r>
                <a:br>
                  <a:rPr lang="en-US" sz="11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r>
                  <a:rPr lang="en-US" sz="11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non-negative can still contain many fractional values, leads to </a:t>
                </a:r>
                <a:br>
                  <a:rPr lang="en-US" sz="11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r>
                  <a:rPr lang="en-US" sz="11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 indicator matrix becomes </a:t>
                </a:r>
                <a:r>
                  <a:rPr lang="en-US" sz="11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unclear and hard to interpret.</a:t>
                </a:r>
                <a:endParaRPr lang="en-GB" sz="1100" dirty="0">
                  <a:solidFill>
                    <a:srgbClr val="595959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GB" sz="11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Key Insight:  </a:t>
                </a:r>
                <a:r>
                  <a:rPr lang="en-GB" sz="11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 orthogonality for independence, </a:t>
                </a:r>
                <a:br>
                  <a:rPr lang="en-GB" sz="11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r>
                  <a:rPr lang="en-GB" sz="11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add sparsity to pick features.</a:t>
                </a:r>
                <a:endParaRPr lang="en-US" sz="1100" dirty="0">
                  <a:solidFill>
                    <a:srgbClr val="595959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indent="0">
                  <a:buNone/>
                </a:pPr>
                <a:endParaRPr lang="en-GB" sz="1100" dirty="0"/>
              </a:p>
              <a:p>
                <a:endParaRPr lang="en-CA" sz="11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C49C2F-10B4-FE40-7411-CC9EB72A7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8677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D016C-E28C-4E4E-1AFD-E9CBECB544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A19DA-5B06-EEFC-02D3-EEDEDDA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50" y="3393050"/>
            <a:ext cx="3600000" cy="1750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D32FC-3AB1-645E-CFEA-EE6BAFA5E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78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Sparse Representation Learning</a:t>
            </a:r>
            <a:endParaRPr dirty="0"/>
          </a:p>
        </p:txBody>
      </p:sp>
      <p:sp>
        <p:nvSpPr>
          <p:cNvPr id="190" name="Google Shape;190;p19"/>
          <p:cNvSpPr txBox="1">
            <a:spLocks noGrp="1"/>
          </p:cNvSpPr>
          <p:nvPr>
            <p:ph type="body" idx="1"/>
          </p:nvPr>
        </p:nvSpPr>
        <p:spPr>
          <a:xfrm>
            <a:off x="729449" y="1931742"/>
            <a:ext cx="5616000" cy="2769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Concept: </a:t>
            </a:r>
            <a:endParaRPr lang="en-US" sz="1200" dirty="0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Sparse signals have only a few nonzero coefficients when represented in a suitable domain</a:t>
            </a:r>
          </a:p>
          <a:p>
            <a:pPr marL="457200" lvl="0" indent="-304800" algn="l" rtl="0">
              <a:lnSpc>
                <a:spcPct val="115000"/>
              </a:lnSpc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Represent each data point as a sparse linear combination of basis features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Enforces sparsity through regularization terms like ℓ</a:t>
            </a:r>
            <a:r>
              <a:rPr lang="en-US" sz="1200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-norm to highlight meaningful components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 dirty="0"/>
              <a:t>Advantages:</a:t>
            </a:r>
            <a:endParaRPr sz="1200" b="1" dirty="0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Effectively identify relevant features</a:t>
            </a:r>
            <a:endParaRPr sz="1200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Reduce redundancy</a:t>
            </a:r>
            <a:endParaRPr sz="1200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Enhance robustness against noise</a:t>
            </a:r>
            <a:endParaRPr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5027-F221-746B-D469-830500577AF1}"/>
              </a:ext>
            </a:extLst>
          </p:cNvPr>
          <p:cNvGrpSpPr/>
          <p:nvPr/>
        </p:nvGrpSpPr>
        <p:grpSpPr>
          <a:xfrm>
            <a:off x="6695497" y="1461701"/>
            <a:ext cx="1719053" cy="3240000"/>
            <a:chOff x="6348351" y="1903500"/>
            <a:chExt cx="1719053" cy="3240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3A74AA-B115-1BF3-B1B1-CA403FFA3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t="15192" r="50327" b="9393"/>
            <a:stretch/>
          </p:blipFill>
          <p:spPr bwMode="auto">
            <a:xfrm>
              <a:off x="6348351" y="1903500"/>
              <a:ext cx="1600554" cy="1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810C434-FCBD-C8BC-04E9-08C540C15A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50327" t="15037" b="9548"/>
            <a:stretch/>
          </p:blipFill>
          <p:spPr bwMode="auto">
            <a:xfrm>
              <a:off x="6466848" y="3523500"/>
              <a:ext cx="1600556" cy="1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2CE5E-069B-3232-4415-13E8865BE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F3037-4AC6-777D-5F49-765A3D39A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chemeClr val="tx1"/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Methodology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DA418F-E462-BE22-DC19-87161BE6C9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2CF30-3903-F56D-D217-7D64CF2C7EE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alphaModFix amt="70000"/>
          </a:blip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Notation</a:t>
            </a:r>
            <a:endParaRPr dirty="0"/>
          </a:p>
        </p:txBody>
      </p:sp>
      <p:graphicFrame>
        <p:nvGraphicFramePr>
          <p:cNvPr id="208" name="Google Shape;208;p22"/>
          <p:cNvGraphicFramePr/>
          <p:nvPr/>
        </p:nvGraphicFramePr>
        <p:xfrm>
          <a:off x="729450" y="2078875"/>
          <a:ext cx="7688700" cy="2339281"/>
        </p:xfrm>
        <a:graphic>
          <a:graphicData uri="http://schemas.openxmlformats.org/drawingml/2006/table">
            <a:tbl>
              <a:tblPr>
                <a:noFill/>
                <a:tableStyleId>{4BC0F95E-37E2-4CEB-9F95-215C66DCFCB3}</a:tableStyleId>
              </a:tblPr>
              <a:tblGrid>
                <a:gridCol w="170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Notation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2000" marR="72000" marT="72000" marB="72000">
                    <a:lnT w="12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2000" marR="72000" marT="72000" marB="72000">
                    <a:lnT w="12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X∈R</a:t>
                      </a:r>
                      <a:r>
                        <a:rPr lang="en-GB" sz="1200" baseline="300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(n×d)</a:t>
                      </a:r>
                      <a:endParaRPr sz="1200" baseline="300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2000" marR="72000" marT="72000" marB="72000">
                    <a:lnT w="12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Data matrix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2000" marR="72000" marT="72000" marB="72000">
                    <a:lnT w="12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W∈R</a:t>
                      </a:r>
                      <a:r>
                        <a:rPr lang="en-GB" sz="1200" baseline="300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(d×m)</a:t>
                      </a:r>
                      <a:endParaRPr sz="1200" baseline="300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Feature selection/projection matrix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T∈R</a:t>
                      </a:r>
                      <a:r>
                        <a:rPr lang="en-GB" sz="1200" baseline="300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(n×m)</a:t>
                      </a:r>
                      <a:endParaRPr sz="1200" baseline="300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Target matrix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F∈R</a:t>
                      </a:r>
                      <a:r>
                        <a:rPr lang="en-GB" sz="1200" baseline="300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(m×c)</a:t>
                      </a:r>
                      <a:endParaRPr sz="1200" baseline="300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Basic matrix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G∈R</a:t>
                      </a:r>
                      <a:r>
                        <a:rPr lang="en-GB" sz="1200" baseline="300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(n×c)</a:t>
                      </a:r>
                      <a:endParaRPr sz="1200" baseline="300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Parameter matrix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H∈R</a:t>
                      </a:r>
                      <a:r>
                        <a:rPr lang="en-GB" sz="1200" baseline="300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(n×n)</a:t>
                      </a:r>
                      <a:endParaRPr sz="1200" baseline="300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Hessian matrix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B00D9-E83A-C1D6-5F19-4C0CBD380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89718-D1F4-2928-C63C-46F43C78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Problem Modelling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Google Shape;234;p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1960430"/>
                <a:ext cx="7688700" cy="285754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GB" sz="1200" b="1" dirty="0">
                    <a:solidFill>
                      <a:srgbClr val="595959"/>
                    </a:solidFill>
                  </a:rPr>
                  <a:t>Basic Objective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CA" sz="1200" i="1" kern="100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CA" sz="1200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min</m:t>
                        </m:r>
                      </m:e>
                      <m:lim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lim>
                    </m:limLow>
                    <m:sSubSup>
                      <m:sSubSupPr>
                        <m:ctrlP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𝑋𝑊</m:t>
                        </m:r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b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  <m:sup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CA" sz="1200" kern="100" dirty="0">
                    <a:solidFill>
                      <a:srgbClr val="595959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	s.t.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b>
                        <m:r>
                          <a:rPr lang="en-CA" sz="1200" i="1" kern="10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2,0</m:t>
                        </m:r>
                      </m:sub>
                    </m:sSub>
                    <m:r>
                      <a:rPr lang="en-CA" sz="1200" i="1" kern="10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CA" sz="1200" i="1" kern="10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lang="en-GB" sz="1200" dirty="0">
                  <a:solidFill>
                    <a:srgbClr val="595959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1200" b="1" dirty="0">
                    <a:solidFill>
                      <a:srgbClr val="595959"/>
                    </a:solidFill>
                  </a:rPr>
                  <a:t>Projection matrix </a:t>
                </a:r>
                <a:r>
                  <a:rPr lang="en-US" sz="1200" b="1" dirty="0">
                    <a:solidFill>
                      <a:srgbClr val="595959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lang="en-US" sz="1200" dirty="0">
                    <a:solidFill>
                      <a:srgbClr val="595959"/>
                    </a:solidFill>
                  </a:rPr>
                  <a:t> reduces dimensionality, selects features</a:t>
                </a:r>
              </a:p>
              <a:p>
                <a:pPr marL="457200" lvl="0" indent="-30480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SzPts val="1200"/>
                  <a:buChar char="●"/>
                </a:pPr>
                <a:r>
                  <a:rPr lang="en-GB" sz="1200" dirty="0">
                    <a:solidFill>
                      <a:srgbClr val="595959"/>
                    </a:solidFill>
                  </a:rPr>
                  <a:t>Enforces sparsity in </a:t>
                </a:r>
                <a:r>
                  <a:rPr lang="en-GB" sz="1200" dirty="0">
                    <a:solidFill>
                      <a:srgbClr val="595959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endParaRPr lang="en-GB" sz="1200" dirty="0">
                  <a:solidFill>
                    <a:srgbClr val="595959"/>
                  </a:solidFill>
                </a:endParaRPr>
              </a:p>
              <a:p>
                <a:pPr marL="457200" lvl="0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Char char="●"/>
                </a:pPr>
                <a:r>
                  <a:rPr lang="en-GB" sz="1200" dirty="0">
                    <a:solidFill>
                      <a:srgbClr val="595959"/>
                    </a:solidFill>
                  </a:rPr>
                  <a:t>Encourages fewer selected features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595959"/>
                  </a:buClr>
                  <a:buSzPts val="1300"/>
                  <a:buFont typeface="Lato"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Decompose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2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  <a:p>
                <a:pPr marL="457200" lvl="0" indent="-304800" algn="l" rtl="0">
                  <a:spcBef>
                    <a:spcPts val="1200"/>
                  </a:spcBef>
                  <a:spcAft>
                    <a:spcPts val="0"/>
                  </a:spcAft>
                  <a:buSzPts val="1200"/>
                  <a:buChar char="●"/>
                </a:pPr>
                <a:r>
                  <a:rPr lang="en-GB" sz="1200" dirty="0">
                    <a:solidFill>
                      <a:srgbClr val="595959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G∈R</a:t>
                </a:r>
                <a:r>
                  <a:rPr lang="en-GB" sz="1200" baseline="30000" dirty="0">
                    <a:solidFill>
                      <a:srgbClr val="595959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(</a:t>
                </a:r>
                <a:r>
                  <a:rPr lang="en-GB" sz="1200" baseline="30000" dirty="0" err="1">
                    <a:solidFill>
                      <a:srgbClr val="595959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n×c</a:t>
                </a:r>
                <a:r>
                  <a:rPr lang="en-GB" sz="1200" baseline="30000" dirty="0">
                    <a:solidFill>
                      <a:srgbClr val="595959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)</a:t>
                </a:r>
                <a:r>
                  <a:rPr lang="en-GB" sz="1200" dirty="0">
                    <a:solidFill>
                      <a:srgbClr val="595959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:</a:t>
                </a:r>
                <a:r>
                  <a:rPr lang="en-GB" sz="1200" dirty="0">
                    <a:solidFill>
                      <a:srgbClr val="595959"/>
                    </a:solidFill>
                  </a:rPr>
                  <a:t> parameter matrix (non-negative, orthogonal)</a:t>
                </a:r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SzPts val="1200"/>
                  <a:buChar char="●"/>
                </a:pPr>
                <a:r>
                  <a:rPr lang="en-GB" sz="1200" dirty="0">
                    <a:solidFill>
                      <a:srgbClr val="595959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F∈R</a:t>
                </a:r>
                <a:r>
                  <a:rPr lang="en-GB" sz="1200" baseline="30000" dirty="0">
                    <a:solidFill>
                      <a:srgbClr val="595959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(</a:t>
                </a:r>
                <a:r>
                  <a:rPr lang="en-GB" sz="1200" baseline="30000" dirty="0" err="1">
                    <a:solidFill>
                      <a:srgbClr val="595959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m×c</a:t>
                </a:r>
                <a:r>
                  <a:rPr lang="en-GB" sz="1200" baseline="30000" dirty="0">
                    <a:solidFill>
                      <a:srgbClr val="595959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)</a:t>
                </a:r>
                <a:r>
                  <a:rPr lang="en-GB" sz="1200" dirty="0">
                    <a:solidFill>
                      <a:srgbClr val="595959"/>
                    </a:solidFill>
                  </a:rPr>
                  <a:t>: basis matrix (orthogonal)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GB" sz="1100" b="1" dirty="0">
                    <a:solidFill>
                      <a:srgbClr val="595959"/>
                    </a:solidFill>
                  </a:rPr>
                  <a:t>Updated Basic Objective: 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CA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lim>
                    </m:limLow>
                    <m:sSubSup>
                      <m:sSubSupPr>
                        <m:ctrlPr>
                          <a:rPr lang="en-CA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𝑋𝑊</m:t>
                        </m:r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sSup>
                          <m:sSupPr>
                            <m:ctrlPr>
                              <a:rPr lang="en-CA" sz="12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595959"/>
                    </a:solidFill>
                  </a:rPr>
                  <a:t>      s</a:t>
                </a:r>
                <a:r>
                  <a:rPr lang="en-US" sz="1200" dirty="0" err="1">
                    <a:solidFill>
                      <a:srgbClr val="595959"/>
                    </a:solidFill>
                  </a:rPr>
                  <a:t>.t.</a:t>
                </a:r>
                <a:r>
                  <a:rPr lang="en-US" sz="1200" dirty="0">
                    <a:solidFill>
                      <a:srgbClr val="595959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2,0</m:t>
                        </m:r>
                      </m:sub>
                    </m:sSub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200" dirty="0">
                    <a:solidFill>
                      <a:srgbClr val="595959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200" dirty="0">
                    <a:solidFill>
                      <a:srgbClr val="595959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200" dirty="0">
                    <a:solidFill>
                      <a:srgbClr val="595959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234" name="Google Shape;234;p2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1960430"/>
                <a:ext cx="7688700" cy="2857547"/>
              </a:xfrm>
              <a:prstGeom prst="rect">
                <a:avLst/>
              </a:prstGeom>
              <a:blipFill>
                <a:blip r:embed="rId3"/>
                <a:stretch>
                  <a:fillRect l="-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B271C-5A81-2977-57C3-0343EDD24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86C4C1-6828-8030-A36B-D35269FE91C4}"/>
              </a:ext>
            </a:extLst>
          </p:cNvPr>
          <p:cNvSpPr/>
          <p:nvPr/>
        </p:nvSpPr>
        <p:spPr>
          <a:xfrm>
            <a:off x="5318550" y="1853850"/>
            <a:ext cx="3096000" cy="2412000"/>
          </a:xfrm>
          <a:prstGeom prst="roundRect">
            <a:avLst>
              <a:gd name="adj" fmla="val 6749"/>
            </a:avLst>
          </a:prstGeom>
          <a:solidFill>
            <a:srgbClr val="FAFAF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1A9988"/>
                </a:solidFill>
              </a:rPr>
              <a:t>Why Decompose the Target Matrix?</a:t>
            </a:r>
          </a:p>
          <a:p>
            <a:pPr>
              <a:spcBef>
                <a:spcPts val="1200"/>
              </a:spcBef>
            </a:pPr>
            <a:r>
              <a:rPr lang="en-GB" sz="1100" b="1" dirty="0">
                <a:solidFill>
                  <a:srgbClr val="595959"/>
                </a:solidFill>
              </a:rPr>
              <a:t>Problem with Fixed T: </a:t>
            </a:r>
            <a:r>
              <a:rPr lang="en-GB" sz="1100" dirty="0">
                <a:solidFill>
                  <a:srgbClr val="595959"/>
                </a:solidFill>
              </a:rPr>
              <a:t>Real-world unsupervised data lacks explicit target matrix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595959"/>
                </a:solidFill>
              </a:rPr>
              <a:t>Advantages:</a:t>
            </a: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100" dirty="0">
                <a:solidFill>
                  <a:srgbClr val="595959"/>
                </a:solidFill>
              </a:rPr>
              <a:t>Independent components via </a:t>
            </a:r>
            <a:r>
              <a:rPr lang="en-GB" sz="1100" dirty="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lang="en-GB" sz="1100" baseline="30000" dirty="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-GB" sz="1100" dirty="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F=I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100" dirty="0">
                <a:solidFill>
                  <a:srgbClr val="595959"/>
                </a:solidFill>
              </a:rPr>
              <a:t>Non-negativity in 𝐺 improves interpretability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100" dirty="0">
                <a:solidFill>
                  <a:srgbClr val="595959"/>
                </a:solidFill>
              </a:rPr>
              <a:t>Encourages part-based, sparse representation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CE62A-ADB7-6956-51D3-E57AF1272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2" y="-86680"/>
            <a:ext cx="2101898" cy="7006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4236e13-a556-4696-aefd-d912c1b27c2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7F8896DB6F3645A96A73AEE2028963" ma:contentTypeVersion="10" ma:contentTypeDescription="Create a new document." ma:contentTypeScope="" ma:versionID="4cb5aef13303575266aed36904a06b14">
  <xsd:schema xmlns:xsd="http://www.w3.org/2001/XMLSchema" xmlns:xs="http://www.w3.org/2001/XMLSchema" xmlns:p="http://schemas.microsoft.com/office/2006/metadata/properties" xmlns:ns3="14236e13-a556-4696-aefd-d912c1b27c2b" targetNamespace="http://schemas.microsoft.com/office/2006/metadata/properties" ma:root="true" ma:fieldsID="fae85dcc06e783f9c3ece2dd0a911d74" ns3:_="">
    <xsd:import namespace="14236e13-a556-4696-aefd-d912c1b27c2b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36e13-a556-4696-aefd-d912c1b27c2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0FC296-9F31-4684-8DDA-AC3024113163}">
  <ds:schemaRefs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14236e13-a556-4696-aefd-d912c1b27c2b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7E766E6-98CF-4A35-B705-0FD633F187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236e13-a556-4696-aefd-d912c1b27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4DE9C5-EA61-4D69-962F-E0317F7191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9393</TotalTime>
  <Words>5000</Words>
  <Application>Microsoft Office PowerPoint</Application>
  <PresentationFormat>On-screen Show (16:9)</PresentationFormat>
  <Paragraphs>588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Aptos</vt:lpstr>
      <vt:lpstr>Courier New</vt:lpstr>
      <vt:lpstr>Cambria</vt:lpstr>
      <vt:lpstr>Raleway</vt:lpstr>
      <vt:lpstr>Lato</vt:lpstr>
      <vt:lpstr>Cambria Math</vt:lpstr>
      <vt:lpstr>DengXian</vt:lpstr>
      <vt:lpstr>Symbol</vt:lpstr>
      <vt:lpstr>Streamline</vt:lpstr>
      <vt:lpstr>Unsupervised Feature Selection Using Orthogonally Constrained Matrix Factorization with Hessian Regularization and Non-Convex Sparsity</vt:lpstr>
      <vt:lpstr>Introduction</vt:lpstr>
      <vt:lpstr>Dimensionality Reduction</vt:lpstr>
      <vt:lpstr>PowerPoint Presentation</vt:lpstr>
      <vt:lpstr>Orthogonality in NMF Feature Section</vt:lpstr>
      <vt:lpstr>Sparse Representation Learning</vt:lpstr>
      <vt:lpstr>Methodology</vt:lpstr>
      <vt:lpstr>Notation</vt:lpstr>
      <vt:lpstr>Problem Modelling</vt:lpstr>
      <vt:lpstr>Outlier Resistance</vt:lpstr>
      <vt:lpstr>Hessian Regularization</vt:lpstr>
      <vt:lpstr>Sparsity Regularization – ℓ2,1−2-norm </vt:lpstr>
      <vt:lpstr>Concave-Convex Procedure (CCCP) Optimization</vt:lpstr>
      <vt:lpstr>Objective Function</vt:lpstr>
      <vt:lpstr>Optimizing the Objective Function</vt:lpstr>
      <vt:lpstr>Reformulated Objective Function</vt:lpstr>
      <vt:lpstr>Update W with CCCP</vt:lpstr>
      <vt:lpstr>Update F</vt:lpstr>
      <vt:lpstr>Update G</vt:lpstr>
      <vt:lpstr>Update K and E</vt:lpstr>
      <vt:lpstr>Summary of Optimization</vt:lpstr>
      <vt:lpstr>Experiments and Results</vt:lpstr>
      <vt:lpstr>Experiment Setup</vt:lpstr>
      <vt:lpstr>Results</vt:lpstr>
      <vt:lpstr>Conclusion &amp; Future Work</vt:lpstr>
      <vt:lpstr>References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Feature Selection Using Orthogonally Constrained Matrix Factorization with Hessian Regularization and Non-Convex Sparsity</dc:title>
  <dc:creator>Kat Dag</dc:creator>
  <cp:lastModifiedBy>Anna Briskina</cp:lastModifiedBy>
  <cp:revision>87</cp:revision>
  <dcterms:modified xsi:type="dcterms:W3CDTF">2025-05-27T12:11:31Z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0x010100687F8896DB6F3645A96A73AEE2028963</vt:lpwstr>
  </property>
</Properties>
</file>